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74" r:id="rId4"/>
    <p:sldId id="275" r:id="rId5"/>
    <p:sldId id="276" r:id="rId6"/>
    <p:sldId id="281" r:id="rId7"/>
    <p:sldId id="277" r:id="rId8"/>
    <p:sldId id="271" r:id="rId9"/>
    <p:sldId id="272" r:id="rId10"/>
    <p:sldId id="273" r:id="rId11"/>
    <p:sldId id="282" r:id="rId12"/>
    <p:sldId id="279" r:id="rId13"/>
    <p:sldId id="278" r:id="rId14"/>
    <p:sldId id="280" r:id="rId15"/>
    <p:sldId id="269" r:id="rId16"/>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E0F43C-60AF-449A-874A-69D467D90EAA}" v="5" dt="2026-02-18T03:05:05.20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9" d="100"/>
          <a:sy n="59" d="100"/>
        </p:scale>
        <p:origin x="134" y="15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PRASATH S" userId="a997494fa50da0be" providerId="LiveId" clId="{585DA480-6A8D-4F8B-A003-1E9DDB4C43CD}"/>
    <pc:docChg chg="custSel addSld modSld sldOrd">
      <pc:chgData name="HARIPRASATH S" userId="a997494fa50da0be" providerId="LiveId" clId="{585DA480-6A8D-4F8B-A003-1E9DDB4C43CD}" dt="2026-02-18T03:08:33.772" v="67" actId="1076"/>
      <pc:docMkLst>
        <pc:docMk/>
      </pc:docMkLst>
      <pc:sldChg chg="addSp delSp modSp mod">
        <pc:chgData name="HARIPRASATH S" userId="a997494fa50da0be" providerId="LiveId" clId="{585DA480-6A8D-4F8B-A003-1E9DDB4C43CD}" dt="2026-02-18T02:57:04.719" v="6" actId="1076"/>
        <pc:sldMkLst>
          <pc:docMk/>
          <pc:sldMk cId="1058707688" sldId="271"/>
        </pc:sldMkLst>
        <pc:picChg chg="del">
          <ac:chgData name="HARIPRASATH S" userId="a997494fa50da0be" providerId="LiveId" clId="{585DA480-6A8D-4F8B-A003-1E9DDB4C43CD}" dt="2026-02-18T02:56:40.627" v="1" actId="478"/>
          <ac:picMkLst>
            <pc:docMk/>
            <pc:sldMk cId="1058707688" sldId="271"/>
            <ac:picMk id="5" creationId="{5807F8BF-94CE-ECDE-214E-5DAF9DA4401B}"/>
          </ac:picMkLst>
        </pc:picChg>
        <pc:picChg chg="add mod">
          <ac:chgData name="HARIPRASATH S" userId="a997494fa50da0be" providerId="LiveId" clId="{585DA480-6A8D-4F8B-A003-1E9DDB4C43CD}" dt="2026-02-18T02:57:04.719" v="6" actId="1076"/>
          <ac:picMkLst>
            <pc:docMk/>
            <pc:sldMk cId="1058707688" sldId="271"/>
            <ac:picMk id="6" creationId="{F6BCDE57-0ABA-10D5-25C1-DB42D57228CA}"/>
          </ac:picMkLst>
        </pc:picChg>
      </pc:sldChg>
      <pc:sldChg chg="delSp modSp mod">
        <pc:chgData name="HARIPRASATH S" userId="a997494fa50da0be" providerId="LiveId" clId="{585DA480-6A8D-4F8B-A003-1E9DDB4C43CD}" dt="2026-02-18T03:01:42.735" v="9" actId="14100"/>
        <pc:sldMkLst>
          <pc:docMk/>
          <pc:sldMk cId="2179355630" sldId="272"/>
        </pc:sldMkLst>
        <pc:spChg chg="mod">
          <ac:chgData name="HARIPRASATH S" userId="a997494fa50da0be" providerId="LiveId" clId="{585DA480-6A8D-4F8B-A003-1E9DDB4C43CD}" dt="2026-02-18T03:01:42.735" v="9" actId="14100"/>
          <ac:spMkLst>
            <pc:docMk/>
            <pc:sldMk cId="2179355630" sldId="272"/>
            <ac:spMk id="3" creationId="{7B70AF33-4AA5-7F5D-21EB-734224FDDE26}"/>
          </ac:spMkLst>
        </pc:spChg>
        <pc:picChg chg="del">
          <ac:chgData name="HARIPRASATH S" userId="a997494fa50da0be" providerId="LiveId" clId="{585DA480-6A8D-4F8B-A003-1E9DDB4C43CD}" dt="2026-02-18T03:01:33.136" v="8" actId="478"/>
          <ac:picMkLst>
            <pc:docMk/>
            <pc:sldMk cId="2179355630" sldId="272"/>
            <ac:picMk id="5" creationId="{B8E25F0F-DF42-67DF-92D1-B7C878572600}"/>
          </ac:picMkLst>
        </pc:picChg>
      </pc:sldChg>
      <pc:sldChg chg="addSp delSp modSp mod">
        <pc:chgData name="HARIPRASATH S" userId="a997494fa50da0be" providerId="LiveId" clId="{585DA480-6A8D-4F8B-A003-1E9DDB4C43CD}" dt="2026-02-18T03:05:18.624" v="20" actId="1076"/>
        <pc:sldMkLst>
          <pc:docMk/>
          <pc:sldMk cId="2103615606" sldId="273"/>
        </pc:sldMkLst>
        <pc:spChg chg="mod">
          <ac:chgData name="HARIPRASATH S" userId="a997494fa50da0be" providerId="LiveId" clId="{585DA480-6A8D-4F8B-A003-1E9DDB4C43CD}" dt="2026-02-18T03:02:10.111" v="11" actId="1076"/>
          <ac:spMkLst>
            <pc:docMk/>
            <pc:sldMk cId="2103615606" sldId="273"/>
            <ac:spMk id="3" creationId="{C1711933-E1B4-D57F-80EC-3ECF99903AD4}"/>
          </ac:spMkLst>
        </pc:spChg>
        <pc:spChg chg="add">
          <ac:chgData name="HARIPRASATH S" userId="a997494fa50da0be" providerId="LiveId" clId="{585DA480-6A8D-4F8B-A003-1E9DDB4C43CD}" dt="2026-02-18T03:05:02.237" v="14"/>
          <ac:spMkLst>
            <pc:docMk/>
            <pc:sldMk cId="2103615606" sldId="273"/>
            <ac:spMk id="4" creationId="{E2B6AC97-5F9B-8555-B81C-73CBCEAC4D83}"/>
          </ac:spMkLst>
        </pc:spChg>
        <pc:picChg chg="del">
          <ac:chgData name="HARIPRASATH S" userId="a997494fa50da0be" providerId="LiveId" clId="{585DA480-6A8D-4F8B-A003-1E9DDB4C43CD}" dt="2026-02-18T03:01:57.999" v="10" actId="478"/>
          <ac:picMkLst>
            <pc:docMk/>
            <pc:sldMk cId="2103615606" sldId="273"/>
            <ac:picMk id="5" creationId="{88703D4C-4BA1-523D-4D8C-3A3FF5F3E22F}"/>
          </ac:picMkLst>
        </pc:picChg>
        <pc:picChg chg="add mod">
          <ac:chgData name="HARIPRASATH S" userId="a997494fa50da0be" providerId="LiveId" clId="{585DA480-6A8D-4F8B-A003-1E9DDB4C43CD}" dt="2026-02-18T03:05:18.624" v="20" actId="1076"/>
          <ac:picMkLst>
            <pc:docMk/>
            <pc:sldMk cId="2103615606" sldId="273"/>
            <ac:picMk id="6" creationId="{364228E1-58F2-FE4E-AC42-9992412EFC64}"/>
          </ac:picMkLst>
        </pc:picChg>
      </pc:sldChg>
      <pc:sldChg chg="ord">
        <pc:chgData name="HARIPRASATH S" userId="a997494fa50da0be" providerId="LiveId" clId="{585DA480-6A8D-4F8B-A003-1E9DDB4C43CD}" dt="2026-02-18T03:04:06.970" v="13"/>
        <pc:sldMkLst>
          <pc:docMk/>
          <pc:sldMk cId="3626586557" sldId="279"/>
        </pc:sldMkLst>
      </pc:sldChg>
      <pc:sldChg chg="modSp mod">
        <pc:chgData name="HARIPRASATH S" userId="a997494fa50da0be" providerId="LiveId" clId="{585DA480-6A8D-4F8B-A003-1E9DDB4C43CD}" dt="2026-02-18T02:58:03.964" v="7" actId="14734"/>
        <pc:sldMkLst>
          <pc:docMk/>
          <pc:sldMk cId="2541678725" sldId="281"/>
        </pc:sldMkLst>
        <pc:graphicFrameChg chg="modGraphic">
          <ac:chgData name="HARIPRASATH S" userId="a997494fa50da0be" providerId="LiveId" clId="{585DA480-6A8D-4F8B-A003-1E9DDB4C43CD}" dt="2026-02-18T02:58:03.964" v="7" actId="14734"/>
          <ac:graphicFrameMkLst>
            <pc:docMk/>
            <pc:sldMk cId="2541678725" sldId="281"/>
            <ac:graphicFrameMk id="6" creationId="{76D943D6-06F7-A391-DFF5-49EE8F317D6B}"/>
          </ac:graphicFrameMkLst>
        </pc:graphicFrameChg>
      </pc:sldChg>
      <pc:sldChg chg="addSp delSp modSp new mod">
        <pc:chgData name="HARIPRASATH S" userId="a997494fa50da0be" providerId="LiveId" clId="{585DA480-6A8D-4F8B-A003-1E9DDB4C43CD}" dt="2026-02-18T03:08:33.772" v="67" actId="1076"/>
        <pc:sldMkLst>
          <pc:docMk/>
          <pc:sldMk cId="1270990769" sldId="282"/>
        </pc:sldMkLst>
        <pc:spChg chg="mod">
          <ac:chgData name="HARIPRASATH S" userId="a997494fa50da0be" providerId="LiveId" clId="{585DA480-6A8D-4F8B-A003-1E9DDB4C43CD}" dt="2026-02-18T03:06:01.690" v="45" actId="122"/>
          <ac:spMkLst>
            <pc:docMk/>
            <pc:sldMk cId="1270990769" sldId="282"/>
            <ac:spMk id="2" creationId="{02AF2FC8-550B-4465-F609-398A32B277A8}"/>
          </ac:spMkLst>
        </pc:spChg>
        <pc:spChg chg="del">
          <ac:chgData name="HARIPRASATH S" userId="a997494fa50da0be" providerId="LiveId" clId="{585DA480-6A8D-4F8B-A003-1E9DDB4C43CD}" dt="2026-02-18T03:06:43.865" v="49" actId="478"/>
          <ac:spMkLst>
            <pc:docMk/>
            <pc:sldMk cId="1270990769" sldId="282"/>
            <ac:spMk id="3" creationId="{FB86E12F-78D8-7017-93C3-42A70563DDE6}"/>
          </ac:spMkLst>
        </pc:spChg>
        <pc:picChg chg="add mod">
          <ac:chgData name="HARIPRASATH S" userId="a997494fa50da0be" providerId="LiveId" clId="{585DA480-6A8D-4F8B-A003-1E9DDB4C43CD}" dt="2026-02-18T03:08:25.365" v="64" actId="1076"/>
          <ac:picMkLst>
            <pc:docMk/>
            <pc:sldMk cId="1270990769" sldId="282"/>
            <ac:picMk id="5" creationId="{29E220A5-1F60-70D5-2FBB-5F12EFA13584}"/>
          </ac:picMkLst>
        </pc:picChg>
        <pc:picChg chg="add mod">
          <ac:chgData name="HARIPRASATH S" userId="a997494fa50da0be" providerId="LiveId" clId="{585DA480-6A8D-4F8B-A003-1E9DDB4C43CD}" dt="2026-02-18T03:08:30.985" v="66" actId="1076"/>
          <ac:picMkLst>
            <pc:docMk/>
            <pc:sldMk cId="1270990769" sldId="282"/>
            <ac:picMk id="7" creationId="{328234D0-BD60-373D-01B0-642BB7294B6B}"/>
          </ac:picMkLst>
        </pc:picChg>
        <pc:picChg chg="add mod">
          <ac:chgData name="HARIPRASATH S" userId="a997494fa50da0be" providerId="LiveId" clId="{585DA480-6A8D-4F8B-A003-1E9DDB4C43CD}" dt="2026-02-18T03:08:33.772" v="67" actId="1076"/>
          <ac:picMkLst>
            <pc:docMk/>
            <pc:sldMk cId="1270990769" sldId="282"/>
            <ac:picMk id="9" creationId="{C581BF48-8688-2F18-FDF4-1683BFE443B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523056" y="492108"/>
            <a:ext cx="12272644" cy="1089025"/>
          </a:xfrm>
          <a:prstGeom prst="rect">
            <a:avLst/>
          </a:prstGeom>
        </p:spPr>
        <p:txBody>
          <a:bodyPr wrap="square" lIns="0" tIns="0" rIns="0" bIns="0">
            <a:spAutoFit/>
          </a:bodyPr>
          <a:lstStyle>
            <a:lvl1pPr>
              <a:defRPr sz="6950" b="1"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sz="32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2/18/2026</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MT"/>
                <a:cs typeface="Arial MT"/>
              </a:defRPr>
            </a:lvl1pPr>
          </a:lstStyle>
          <a:p>
            <a:pPr marL="38100">
              <a:lnSpc>
                <a:spcPts val="1670"/>
              </a:lnSpc>
            </a:pPr>
            <a:fld id="{81D60167-4931-47E6-BA6A-407CBD079E47}" type="slidenum">
              <a:rPr spc="-50" dirty="0"/>
              <a:t>‹#›</a:t>
            </a:fld>
            <a:endParaRPr spc="-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5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32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2/18/2026</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MT"/>
                <a:cs typeface="Arial MT"/>
              </a:defRPr>
            </a:lvl1pPr>
          </a:lstStyle>
          <a:p>
            <a:pPr marL="38100">
              <a:lnSpc>
                <a:spcPts val="1670"/>
              </a:lnSpc>
            </a:pPr>
            <a:fld id="{81D60167-4931-47E6-BA6A-407CBD079E47}" type="slidenum">
              <a:rPr spc="-50" dirty="0"/>
              <a:t>‹#›</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5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2/18/2026</a:t>
            </a:fld>
            <a:endParaRPr lang="en-US"/>
          </a:p>
        </p:txBody>
      </p:sp>
      <p:sp>
        <p:nvSpPr>
          <p:cNvPr id="7" name="Holder 7"/>
          <p:cNvSpPr>
            <a:spLocks noGrp="1"/>
          </p:cNvSpPr>
          <p:nvPr>
            <p:ph type="sldNum" sz="quarter" idx="7"/>
          </p:nvPr>
        </p:nvSpPr>
        <p:spPr/>
        <p:txBody>
          <a:bodyPr lIns="0" tIns="0" rIns="0" bIns="0"/>
          <a:lstStyle>
            <a:lvl1pPr>
              <a:defRPr sz="1400" b="0" i="0">
                <a:solidFill>
                  <a:schemeClr val="tx1"/>
                </a:solidFill>
                <a:latin typeface="Arial MT"/>
                <a:cs typeface="Arial MT"/>
              </a:defRPr>
            </a:lvl1pPr>
          </a:lstStyle>
          <a:p>
            <a:pPr marL="38100">
              <a:lnSpc>
                <a:spcPts val="1670"/>
              </a:lnSpc>
            </a:pPr>
            <a:fld id="{81D60167-4931-47E6-BA6A-407CBD079E47}" type="slidenum">
              <a:rPr spc="-50" dirty="0"/>
              <a:t>‹#›</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95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2/18/2026</a:t>
            </a:fld>
            <a:endParaRPr lang="en-US"/>
          </a:p>
        </p:txBody>
      </p:sp>
      <p:sp>
        <p:nvSpPr>
          <p:cNvPr id="5" name="Holder 5"/>
          <p:cNvSpPr>
            <a:spLocks noGrp="1"/>
          </p:cNvSpPr>
          <p:nvPr>
            <p:ph type="sldNum" sz="quarter" idx="7"/>
          </p:nvPr>
        </p:nvSpPr>
        <p:spPr/>
        <p:txBody>
          <a:bodyPr lIns="0" tIns="0" rIns="0" bIns="0"/>
          <a:lstStyle>
            <a:lvl1pPr>
              <a:defRPr sz="1400" b="0" i="0">
                <a:solidFill>
                  <a:schemeClr val="tx1"/>
                </a:solidFill>
                <a:latin typeface="Arial MT"/>
                <a:cs typeface="Arial MT"/>
              </a:defRPr>
            </a:lvl1pPr>
          </a:lstStyle>
          <a:p>
            <a:pPr marL="38100">
              <a:lnSpc>
                <a:spcPts val="1670"/>
              </a:lnSpc>
            </a:pPr>
            <a:fld id="{81D60167-4931-47E6-BA6A-407CBD079E47}" type="slidenum">
              <a:rPr spc="-50" dirty="0"/>
              <a:t>‹#›</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2/18/2026</a:t>
            </a:fld>
            <a:endParaRPr lang="en-US"/>
          </a:p>
        </p:txBody>
      </p:sp>
      <p:sp>
        <p:nvSpPr>
          <p:cNvPr id="4" name="Holder 4"/>
          <p:cNvSpPr>
            <a:spLocks noGrp="1"/>
          </p:cNvSpPr>
          <p:nvPr>
            <p:ph type="sldNum" sz="quarter" idx="7"/>
          </p:nvPr>
        </p:nvSpPr>
        <p:spPr/>
        <p:txBody>
          <a:bodyPr lIns="0" tIns="0" rIns="0" bIns="0"/>
          <a:lstStyle>
            <a:lvl1pPr>
              <a:defRPr sz="1400" b="0" i="0">
                <a:solidFill>
                  <a:schemeClr val="tx1"/>
                </a:solidFill>
                <a:latin typeface="Arial MT"/>
                <a:cs typeface="Arial MT"/>
              </a:defRPr>
            </a:lvl1pPr>
          </a:lstStyle>
          <a:p>
            <a:pPr marL="38100">
              <a:lnSpc>
                <a:spcPts val="1670"/>
              </a:lnSpc>
            </a:pPr>
            <a:fld id="{81D60167-4931-47E6-BA6A-407CBD079E47}" type="slidenum">
              <a:rPr spc="-50" dirty="0"/>
              <a:t>‹#›</a:t>
            </a:fld>
            <a:endParaRPr spc="-5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57150" y="57140"/>
            <a:ext cx="1228521" cy="1464438"/>
          </a:xfrm>
          <a:prstGeom prst="rect">
            <a:avLst/>
          </a:prstGeom>
        </p:spPr>
      </p:pic>
      <p:pic>
        <p:nvPicPr>
          <p:cNvPr id="17" name="bg object 17"/>
          <p:cNvPicPr/>
          <p:nvPr/>
        </p:nvPicPr>
        <p:blipFill>
          <a:blip r:embed="rId8" cstate="print"/>
          <a:stretch>
            <a:fillRect/>
          </a:stretch>
        </p:blipFill>
        <p:spPr>
          <a:xfrm>
            <a:off x="18649950" y="57140"/>
            <a:ext cx="1368438" cy="1454913"/>
          </a:xfrm>
          <a:prstGeom prst="rect">
            <a:avLst/>
          </a:prstGeom>
        </p:spPr>
      </p:pic>
      <p:sp>
        <p:nvSpPr>
          <p:cNvPr id="2" name="Holder 2"/>
          <p:cNvSpPr>
            <a:spLocks noGrp="1"/>
          </p:cNvSpPr>
          <p:nvPr>
            <p:ph type="title"/>
          </p:nvPr>
        </p:nvSpPr>
        <p:spPr>
          <a:xfrm>
            <a:off x="3046500" y="-61333"/>
            <a:ext cx="13225780" cy="1953895"/>
          </a:xfrm>
          <a:prstGeom prst="rect">
            <a:avLst/>
          </a:prstGeom>
        </p:spPr>
        <p:txBody>
          <a:bodyPr wrap="square" lIns="0" tIns="0" rIns="0" bIns="0">
            <a:spAutoFit/>
          </a:bodyPr>
          <a:lstStyle>
            <a:lvl1pPr>
              <a:defRPr sz="695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1316399" y="2658640"/>
            <a:ext cx="16565880" cy="6929120"/>
          </a:xfrm>
          <a:prstGeom prst="rect">
            <a:avLst/>
          </a:prstGeom>
        </p:spPr>
        <p:txBody>
          <a:bodyPr wrap="square" lIns="0" tIns="0" rIns="0" bIns="0">
            <a:spAutoFit/>
          </a:bodyPr>
          <a:lstStyle>
            <a:lvl1pPr>
              <a:defRPr sz="32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2/18/2026</a:t>
            </a:fld>
            <a:endParaRPr lang="en-US"/>
          </a:p>
        </p:txBody>
      </p:sp>
      <p:sp>
        <p:nvSpPr>
          <p:cNvPr id="6" name="Holder 6"/>
          <p:cNvSpPr>
            <a:spLocks noGrp="1"/>
          </p:cNvSpPr>
          <p:nvPr>
            <p:ph type="sldNum" sz="quarter" idx="7"/>
          </p:nvPr>
        </p:nvSpPr>
        <p:spPr>
          <a:xfrm>
            <a:off x="9965125" y="10830750"/>
            <a:ext cx="189865" cy="227965"/>
          </a:xfrm>
          <a:prstGeom prst="rect">
            <a:avLst/>
          </a:prstGeom>
        </p:spPr>
        <p:txBody>
          <a:bodyPr wrap="square" lIns="0" tIns="0" rIns="0" bIns="0">
            <a:spAutoFit/>
          </a:bodyPr>
          <a:lstStyle>
            <a:lvl1pPr>
              <a:defRPr sz="1400" b="0" i="0">
                <a:solidFill>
                  <a:schemeClr val="tx1"/>
                </a:solidFill>
                <a:latin typeface="Arial MT"/>
                <a:cs typeface="Arial MT"/>
              </a:defRPr>
            </a:lvl1pPr>
          </a:lstStyle>
          <a:p>
            <a:pPr marL="38100">
              <a:lnSpc>
                <a:spcPts val="1670"/>
              </a:lnSpc>
            </a:pPr>
            <a:fld id="{81D60167-4931-47E6-BA6A-407CBD079E47}" type="slidenum">
              <a:rPr spc="-50" dirty="0"/>
              <a:t>‹#›</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3825" y="0"/>
            <a:ext cx="1647545" cy="1807202"/>
          </a:xfrm>
          <a:prstGeom prst="rect">
            <a:avLst/>
          </a:prstGeom>
        </p:spPr>
      </p:pic>
      <p:pic>
        <p:nvPicPr>
          <p:cNvPr id="3" name="object 3"/>
          <p:cNvPicPr/>
          <p:nvPr/>
        </p:nvPicPr>
        <p:blipFill>
          <a:blip r:embed="rId3" cstate="print"/>
          <a:stretch>
            <a:fillRect/>
          </a:stretch>
        </p:blipFill>
        <p:spPr>
          <a:xfrm>
            <a:off x="18297525" y="199993"/>
            <a:ext cx="1358970" cy="1388261"/>
          </a:xfrm>
          <a:prstGeom prst="rect">
            <a:avLst/>
          </a:prstGeom>
        </p:spPr>
      </p:pic>
      <p:sp>
        <p:nvSpPr>
          <p:cNvPr id="4" name="object 4"/>
          <p:cNvSpPr txBox="1"/>
          <p:nvPr/>
        </p:nvSpPr>
        <p:spPr>
          <a:xfrm>
            <a:off x="14555074" y="6506704"/>
            <a:ext cx="2175510" cy="585470"/>
          </a:xfrm>
          <a:prstGeom prst="rect">
            <a:avLst/>
          </a:prstGeom>
        </p:spPr>
        <p:txBody>
          <a:bodyPr vert="horz" wrap="square" lIns="0" tIns="15875" rIns="0" bIns="0" rtlCol="0">
            <a:spAutoFit/>
          </a:bodyPr>
          <a:lstStyle/>
          <a:p>
            <a:pPr marL="12700">
              <a:lnSpc>
                <a:spcPct val="100000"/>
              </a:lnSpc>
              <a:spcBef>
                <a:spcPts val="125"/>
              </a:spcBef>
            </a:pPr>
            <a:r>
              <a:rPr sz="3650" b="1" spc="-10" dirty="0">
                <a:latin typeface="Times New Roman"/>
                <a:cs typeface="Times New Roman"/>
              </a:rPr>
              <a:t>Supervisor</a:t>
            </a:r>
            <a:endParaRPr sz="3650">
              <a:latin typeface="Times New Roman"/>
              <a:cs typeface="Times New Roman"/>
            </a:endParaRPr>
          </a:p>
        </p:txBody>
      </p:sp>
      <p:sp>
        <p:nvSpPr>
          <p:cNvPr id="5" name="object 5"/>
          <p:cNvSpPr txBox="1"/>
          <p:nvPr/>
        </p:nvSpPr>
        <p:spPr>
          <a:xfrm>
            <a:off x="13360339" y="8354568"/>
            <a:ext cx="5149911" cy="577722"/>
          </a:xfrm>
          <a:prstGeom prst="rect">
            <a:avLst/>
          </a:prstGeom>
        </p:spPr>
        <p:txBody>
          <a:bodyPr vert="horz" wrap="square" lIns="0" tIns="15875" rIns="0" bIns="0" rtlCol="0">
            <a:spAutoFit/>
          </a:bodyPr>
          <a:lstStyle/>
          <a:p>
            <a:pPr marL="12700">
              <a:lnSpc>
                <a:spcPct val="100000"/>
              </a:lnSpc>
              <a:spcBef>
                <a:spcPts val="125"/>
              </a:spcBef>
            </a:pPr>
            <a:r>
              <a:rPr sz="3650" b="1" dirty="0">
                <a:latin typeface="Times New Roman"/>
                <a:cs typeface="Times New Roman"/>
              </a:rPr>
              <a:t>Dr</a:t>
            </a:r>
            <a:r>
              <a:rPr lang="en-US" sz="3650" b="1" dirty="0">
                <a:latin typeface="Times New Roman"/>
                <a:cs typeface="Times New Roman"/>
              </a:rPr>
              <a:t> </a:t>
            </a:r>
            <a:r>
              <a:rPr lang="en-US" sz="3650" b="1" spc="-60" dirty="0">
                <a:latin typeface="Times New Roman"/>
                <a:cs typeface="Times New Roman"/>
              </a:rPr>
              <a:t>T. </a:t>
            </a:r>
            <a:r>
              <a:rPr lang="en-US" sz="3650" b="1" spc="-10" dirty="0">
                <a:latin typeface="Times New Roman"/>
                <a:cs typeface="Times New Roman"/>
              </a:rPr>
              <a:t>Kumaragurubaran</a:t>
            </a:r>
            <a:endParaRPr sz="3650" dirty="0">
              <a:latin typeface="Times New Roman"/>
              <a:cs typeface="Times New Roman"/>
            </a:endParaRPr>
          </a:p>
        </p:txBody>
      </p:sp>
      <p:sp>
        <p:nvSpPr>
          <p:cNvPr id="6" name="object 6"/>
          <p:cNvSpPr txBox="1"/>
          <p:nvPr/>
        </p:nvSpPr>
        <p:spPr>
          <a:xfrm>
            <a:off x="13360339" y="7559675"/>
            <a:ext cx="4098290" cy="586105"/>
          </a:xfrm>
          <a:prstGeom prst="rect">
            <a:avLst/>
          </a:prstGeom>
        </p:spPr>
        <p:txBody>
          <a:bodyPr vert="horz" wrap="square" lIns="0" tIns="15875" rIns="0" bIns="0" rtlCol="0">
            <a:spAutoFit/>
          </a:bodyPr>
          <a:lstStyle/>
          <a:p>
            <a:pPr marL="12700">
              <a:lnSpc>
                <a:spcPct val="100000"/>
              </a:lnSpc>
              <a:spcBef>
                <a:spcPts val="125"/>
              </a:spcBef>
            </a:pPr>
            <a:r>
              <a:rPr sz="3650" b="1" dirty="0">
                <a:latin typeface="Times New Roman"/>
                <a:cs typeface="Times New Roman"/>
              </a:rPr>
              <a:t>Dr</a:t>
            </a:r>
            <a:r>
              <a:rPr lang="en-US" sz="3650" b="1" dirty="0">
                <a:latin typeface="Times New Roman"/>
                <a:cs typeface="Times New Roman"/>
              </a:rPr>
              <a:t> </a:t>
            </a:r>
            <a:r>
              <a:rPr lang="en-US" sz="3650" b="1" spc="-65" dirty="0">
                <a:latin typeface="Times New Roman"/>
                <a:cs typeface="Times New Roman"/>
              </a:rPr>
              <a:t>S. </a:t>
            </a:r>
            <a:r>
              <a:rPr lang="en-US" sz="3650" b="1" spc="-65" dirty="0" err="1">
                <a:latin typeface="Times New Roman"/>
                <a:cs typeface="Times New Roman"/>
              </a:rPr>
              <a:t>Senthilvadivu</a:t>
            </a:r>
            <a:endParaRPr sz="3650" dirty="0">
              <a:latin typeface="Times New Roman"/>
              <a:cs typeface="Times New Roman"/>
            </a:endParaRPr>
          </a:p>
        </p:txBody>
      </p:sp>
      <p:sp>
        <p:nvSpPr>
          <p:cNvPr id="7" name="object 7"/>
          <p:cNvSpPr txBox="1"/>
          <p:nvPr/>
        </p:nvSpPr>
        <p:spPr>
          <a:xfrm>
            <a:off x="15573454" y="10223153"/>
            <a:ext cx="142240" cy="586105"/>
          </a:xfrm>
          <a:prstGeom prst="rect">
            <a:avLst/>
          </a:prstGeom>
        </p:spPr>
        <p:txBody>
          <a:bodyPr vert="horz" wrap="square" lIns="0" tIns="15875" rIns="0" bIns="0" rtlCol="0">
            <a:spAutoFit/>
          </a:bodyPr>
          <a:lstStyle/>
          <a:p>
            <a:pPr marL="12700">
              <a:lnSpc>
                <a:spcPct val="100000"/>
              </a:lnSpc>
              <a:spcBef>
                <a:spcPts val="125"/>
              </a:spcBef>
            </a:pPr>
            <a:r>
              <a:rPr sz="3650" spc="-50" dirty="0">
                <a:latin typeface="Times New Roman"/>
                <a:cs typeface="Times New Roman"/>
              </a:rPr>
              <a:t>,</a:t>
            </a:r>
            <a:endParaRPr sz="3650">
              <a:latin typeface="Times New Roman"/>
              <a:cs typeface="Times New Roman"/>
            </a:endParaRPr>
          </a:p>
        </p:txBody>
      </p:sp>
      <p:sp>
        <p:nvSpPr>
          <p:cNvPr id="10" name="object 10"/>
          <p:cNvSpPr txBox="1"/>
          <p:nvPr/>
        </p:nvSpPr>
        <p:spPr>
          <a:xfrm>
            <a:off x="1365250" y="6040729"/>
            <a:ext cx="2753995" cy="586105"/>
          </a:xfrm>
          <a:prstGeom prst="rect">
            <a:avLst/>
          </a:prstGeom>
        </p:spPr>
        <p:txBody>
          <a:bodyPr vert="horz" wrap="square" lIns="0" tIns="15875" rIns="0" bIns="0" rtlCol="0">
            <a:spAutoFit/>
          </a:bodyPr>
          <a:lstStyle/>
          <a:p>
            <a:pPr marL="12700">
              <a:lnSpc>
                <a:spcPct val="100000"/>
              </a:lnSpc>
              <a:spcBef>
                <a:spcPts val="125"/>
              </a:spcBef>
            </a:pPr>
            <a:r>
              <a:rPr sz="3650" b="1" spc="-25" dirty="0">
                <a:latin typeface="Times New Roman"/>
                <a:cs typeface="Times New Roman"/>
              </a:rPr>
              <a:t>Presented</a:t>
            </a:r>
            <a:r>
              <a:rPr sz="3650" b="1" spc="-165" dirty="0">
                <a:latin typeface="Times New Roman"/>
                <a:cs typeface="Times New Roman"/>
              </a:rPr>
              <a:t> </a:t>
            </a:r>
            <a:r>
              <a:rPr sz="3650" b="1" spc="-25" dirty="0">
                <a:latin typeface="Times New Roman"/>
                <a:cs typeface="Times New Roman"/>
              </a:rPr>
              <a:t>By:</a:t>
            </a:r>
            <a:endParaRPr sz="3650" dirty="0">
              <a:latin typeface="Times New Roman"/>
              <a:cs typeface="Times New Roman"/>
            </a:endParaRPr>
          </a:p>
        </p:txBody>
      </p:sp>
      <p:sp>
        <p:nvSpPr>
          <p:cNvPr id="11" name="object 11"/>
          <p:cNvSpPr txBox="1"/>
          <p:nvPr/>
        </p:nvSpPr>
        <p:spPr>
          <a:xfrm>
            <a:off x="222250" y="7092174"/>
            <a:ext cx="8746699" cy="2563779"/>
          </a:xfrm>
          <a:prstGeom prst="rect">
            <a:avLst/>
          </a:prstGeom>
        </p:spPr>
        <p:txBody>
          <a:bodyPr vert="horz" wrap="square" lIns="0" tIns="325755" rIns="0" bIns="0" rtlCol="0">
            <a:spAutoFit/>
          </a:bodyPr>
          <a:lstStyle/>
          <a:p>
            <a:pPr marR="297180" algn="just">
              <a:lnSpc>
                <a:spcPct val="100000"/>
              </a:lnSpc>
              <a:spcBef>
                <a:spcPts val="2565"/>
              </a:spcBef>
              <a:tabLst>
                <a:tab pos="485775" algn="l"/>
              </a:tabLst>
            </a:pPr>
            <a:r>
              <a:rPr sz="3650" b="1" spc="-50" dirty="0">
                <a:latin typeface="Times New Roman"/>
                <a:cs typeface="Times New Roman"/>
              </a:rPr>
              <a:t>S</a:t>
            </a:r>
            <a:r>
              <a:rPr lang="en-US" sz="3650" b="1" spc="-50" dirty="0">
                <a:latin typeface="Times New Roman"/>
                <a:cs typeface="Times New Roman"/>
              </a:rPr>
              <a:t>. </a:t>
            </a:r>
            <a:r>
              <a:rPr lang="en-US" sz="3650" b="1" dirty="0">
                <a:latin typeface="Times New Roman"/>
                <a:cs typeface="Times New Roman"/>
              </a:rPr>
              <a:t>HARI PRASATH</a:t>
            </a:r>
            <a:r>
              <a:rPr sz="3650" b="1" spc="-175" dirty="0">
                <a:latin typeface="Times New Roman"/>
                <a:cs typeface="Times New Roman"/>
              </a:rPr>
              <a:t> </a:t>
            </a:r>
            <a:r>
              <a:rPr sz="3650" b="1" spc="-10" dirty="0">
                <a:latin typeface="Times New Roman"/>
                <a:cs typeface="Times New Roman"/>
              </a:rPr>
              <a:t>(192424</a:t>
            </a:r>
            <a:r>
              <a:rPr lang="en-US" sz="3650" b="1" spc="-10" dirty="0">
                <a:latin typeface="Times New Roman"/>
                <a:cs typeface="Times New Roman"/>
              </a:rPr>
              <a:t>423</a:t>
            </a:r>
            <a:r>
              <a:rPr sz="3650" b="1" spc="-10" dirty="0">
                <a:latin typeface="Times New Roman"/>
                <a:cs typeface="Times New Roman"/>
              </a:rPr>
              <a:t>)</a:t>
            </a:r>
            <a:endParaRPr sz="3650" dirty="0">
              <a:latin typeface="Times New Roman"/>
              <a:cs typeface="Times New Roman"/>
            </a:endParaRPr>
          </a:p>
          <a:p>
            <a:pPr marL="12700" marR="5080" algn="just">
              <a:lnSpc>
                <a:spcPct val="146000"/>
              </a:lnSpc>
              <a:spcBef>
                <a:spcPts val="455"/>
              </a:spcBef>
            </a:pPr>
            <a:r>
              <a:rPr lang="en-US" sz="3650" b="1" spc="-170" dirty="0">
                <a:latin typeface="Times New Roman"/>
                <a:cs typeface="Times New Roman"/>
              </a:rPr>
              <a:t>A. MILAN</a:t>
            </a:r>
            <a:r>
              <a:rPr sz="3650" b="1" spc="-170" dirty="0">
                <a:latin typeface="Times New Roman"/>
                <a:cs typeface="Times New Roman"/>
              </a:rPr>
              <a:t> </a:t>
            </a:r>
            <a:r>
              <a:rPr sz="3650" b="1" spc="-10" dirty="0">
                <a:latin typeface="Times New Roman"/>
                <a:cs typeface="Times New Roman"/>
              </a:rPr>
              <a:t>(1924243</a:t>
            </a:r>
            <a:r>
              <a:rPr lang="en-US" sz="3650" b="1" spc="-10" dirty="0">
                <a:latin typeface="Times New Roman"/>
                <a:cs typeface="Times New Roman"/>
              </a:rPr>
              <a:t>77</a:t>
            </a:r>
            <a:r>
              <a:rPr sz="3650" b="1" spc="-10" dirty="0">
                <a:latin typeface="Times New Roman"/>
                <a:cs typeface="Times New Roman"/>
              </a:rPr>
              <a:t>)</a:t>
            </a:r>
            <a:endParaRPr lang="en-US" sz="3650" b="1" spc="-10" dirty="0">
              <a:latin typeface="Times New Roman"/>
              <a:cs typeface="Times New Roman"/>
            </a:endParaRPr>
          </a:p>
          <a:p>
            <a:pPr marL="12700" marR="5080" algn="just">
              <a:lnSpc>
                <a:spcPct val="146000"/>
              </a:lnSpc>
              <a:spcBef>
                <a:spcPts val="455"/>
              </a:spcBef>
            </a:pPr>
            <a:r>
              <a:rPr lang="en-IN" sz="3650" b="1" spc="-10" dirty="0">
                <a:latin typeface="Times New Roman"/>
                <a:cs typeface="Times New Roman"/>
              </a:rPr>
              <a:t>P T. ROHAN(192424112)</a:t>
            </a:r>
            <a:endParaRPr lang="en-US" sz="3650" b="1" spc="-10" dirty="0">
              <a:latin typeface="Times New Roman"/>
              <a:cs typeface="Times New Roman"/>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670"/>
              </a:lnSpc>
            </a:pPr>
            <a:fld id="{81D60167-4931-47E6-BA6A-407CBD079E47}" type="slidenum">
              <a:rPr spc="-50" dirty="0"/>
              <a:t>1</a:t>
            </a:fld>
            <a:endParaRPr spc="-50" dirty="0"/>
          </a:p>
        </p:txBody>
      </p:sp>
      <p:sp>
        <p:nvSpPr>
          <p:cNvPr id="15" name="Google Shape;95;g36bc379c7b1_0_551">
            <a:extLst>
              <a:ext uri="{FF2B5EF4-FFF2-40B4-BE49-F238E27FC236}">
                <a16:creationId xmlns:a16="http://schemas.microsoft.com/office/drawing/2014/main" id="{264D94CE-25D9-8613-7342-97AEA4B48333}"/>
              </a:ext>
            </a:extLst>
          </p:cNvPr>
          <p:cNvSpPr txBox="1"/>
          <p:nvPr/>
        </p:nvSpPr>
        <p:spPr>
          <a:xfrm>
            <a:off x="1974850" y="411529"/>
            <a:ext cx="14935200" cy="1613521"/>
          </a:xfrm>
          <a:prstGeom prst="rect">
            <a:avLst/>
          </a:prstGeom>
          <a:noFill/>
          <a:ln>
            <a:noFill/>
          </a:ln>
          <a:effectLst>
            <a:outerShdw blurRad="57150" dist="19050" dir="5400000" algn="bl" rotWithShape="0">
              <a:srgbClr val="000000">
                <a:alpha val="50000"/>
              </a:srgbClr>
            </a:outerShdw>
          </a:effectLst>
        </p:spPr>
        <p:txBody>
          <a:bodyPr spcFirstLastPara="1" wrap="square" lIns="25400" tIns="25400" rIns="25400" bIns="25400" anchor="ctr" anchorCtr="0">
            <a:normAutofit/>
          </a:bodyPr>
          <a:lstStyle/>
          <a:p>
            <a:pPr algn="ctr">
              <a:lnSpc>
                <a:spcPct val="80000"/>
              </a:lnSpc>
              <a:buClr>
                <a:srgbClr val="EB220C"/>
              </a:buClr>
              <a:buSzPts val="6032"/>
            </a:pPr>
            <a:r>
              <a:rPr lang="en-US" sz="3600" b="1" dirty="0">
                <a:solidFill>
                  <a:srgbClr val="EB220C"/>
                </a:solidFill>
                <a:latin typeface="Times New Roman" panose="02020603050405020304" pitchFamily="18" charset="0"/>
                <a:ea typeface="Helvetica Neue"/>
                <a:cs typeface="Times New Roman" panose="02020603050405020304" pitchFamily="18" charset="0"/>
                <a:sym typeface="Helvetica Neue"/>
              </a:rPr>
              <a:t>SIMATS ENGINEERING</a:t>
            </a:r>
            <a:br>
              <a:rPr lang="en-US" sz="3600" b="1" dirty="0">
                <a:solidFill>
                  <a:srgbClr val="EB220C"/>
                </a:solidFill>
                <a:latin typeface="Times New Roman" panose="02020603050405020304" pitchFamily="18" charset="0"/>
                <a:ea typeface="Helvetica Neue"/>
                <a:cs typeface="Times New Roman" panose="02020603050405020304" pitchFamily="18" charset="0"/>
                <a:sym typeface="Helvetica Neue"/>
              </a:rPr>
            </a:br>
            <a:r>
              <a:rPr lang="en-US" sz="3600" b="1" dirty="0">
                <a:solidFill>
                  <a:srgbClr val="EB220C"/>
                </a:solidFill>
                <a:latin typeface="Times New Roman" panose="02020603050405020304" pitchFamily="18" charset="0"/>
                <a:ea typeface="Helvetica Neue"/>
                <a:cs typeface="Times New Roman" panose="02020603050405020304" pitchFamily="18" charset="0"/>
                <a:sym typeface="Helvetica Neue"/>
              </a:rPr>
              <a:t>Saveetha Institute of Medical and Technical Sciences</a:t>
            </a:r>
            <a:br>
              <a:rPr lang="en-US" sz="3600" b="1" dirty="0">
                <a:solidFill>
                  <a:srgbClr val="EB220C"/>
                </a:solidFill>
                <a:latin typeface="Times New Roman" panose="02020603050405020304" pitchFamily="18" charset="0"/>
                <a:ea typeface="Helvetica Neue"/>
                <a:cs typeface="Times New Roman" panose="02020603050405020304" pitchFamily="18" charset="0"/>
                <a:sym typeface="Helvetica Neue"/>
              </a:rPr>
            </a:br>
            <a:r>
              <a:rPr lang="en-US" sz="3600" b="1" dirty="0">
                <a:solidFill>
                  <a:srgbClr val="EB220C"/>
                </a:solidFill>
                <a:latin typeface="Times New Roman" panose="02020603050405020304" pitchFamily="18" charset="0"/>
                <a:ea typeface="Helvetica Neue"/>
                <a:cs typeface="Times New Roman" panose="02020603050405020304" pitchFamily="18" charset="0"/>
                <a:sym typeface="Helvetica Neue"/>
              </a:rPr>
              <a:t>Chennai-602105.</a:t>
            </a:r>
          </a:p>
        </p:txBody>
      </p:sp>
      <p:sp>
        <p:nvSpPr>
          <p:cNvPr id="16" name="Google Shape;91;g36bc379c7b1_0_551">
            <a:extLst>
              <a:ext uri="{FF2B5EF4-FFF2-40B4-BE49-F238E27FC236}">
                <a16:creationId xmlns:a16="http://schemas.microsoft.com/office/drawing/2014/main" id="{14127E7B-268B-1976-4CE7-8115327CFD78}"/>
              </a:ext>
            </a:extLst>
          </p:cNvPr>
          <p:cNvSpPr txBox="1">
            <a:spLocks noGrp="1"/>
          </p:cNvSpPr>
          <p:nvPr>
            <p:ph type="title"/>
          </p:nvPr>
        </p:nvSpPr>
        <p:spPr>
          <a:xfrm>
            <a:off x="3803650" y="2381515"/>
            <a:ext cx="12649200" cy="2712867"/>
          </a:xfrm>
          <a:prstGeom prst="rect">
            <a:avLst/>
          </a:prstGeom>
          <a:noFill/>
          <a:ln>
            <a:noFill/>
          </a:ln>
          <a:effectLst>
            <a:outerShdw blurRad="57150" dist="19050" dir="5400000" algn="bl" rotWithShape="0">
              <a:srgbClr val="000000">
                <a:alpha val="50000"/>
              </a:srgbClr>
            </a:outerShdw>
          </a:effectLst>
        </p:spPr>
        <p:txBody>
          <a:bodyPr spcFirstLastPara="1" vert="horz" wrap="square" lIns="25400" tIns="25400" rIns="25400" bIns="25400" rtlCol="0" anchor="ctr" anchorCtr="0">
            <a:noAutofit/>
          </a:bodyPr>
          <a:lstStyle/>
          <a:p>
            <a:pPr lvl="0" algn="ctr">
              <a:lnSpc>
                <a:spcPct val="100000"/>
              </a:lnSpc>
              <a:buClr>
                <a:schemeClr val="accent1"/>
              </a:buClr>
            </a:pP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DSA0216- Computer Vision With Open CV For Modern AI</a:t>
            </a:r>
            <a:br>
              <a:rPr lang="en-IN" sz="2800" dirty="0">
                <a:latin typeface="Times New Roman" panose="02020603050405020304" pitchFamily="18" charset="0"/>
                <a:cs typeface="Times New Roman" panose="02020603050405020304" pitchFamily="18" charset="0"/>
              </a:rPr>
            </a:br>
            <a:br>
              <a:rPr lang="en-IN" sz="28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AquaVision</a:t>
            </a:r>
            <a:r>
              <a:rPr lang="en-US" sz="2800" dirty="0">
                <a:latin typeface="Times New Roman" panose="02020603050405020304" pitchFamily="18" charset="0"/>
                <a:cs typeface="Times New Roman" panose="02020603050405020304" pitchFamily="18" charset="0"/>
              </a:rPr>
              <a:t>:  Image-Based Water Turbidity and Pollution Estimation System Using OpenCV</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endParaRPr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865D9-0042-3117-DD2B-506CE2E95C23}"/>
              </a:ext>
            </a:extLst>
          </p:cNvPr>
          <p:cNvSpPr>
            <a:spLocks noGrp="1"/>
          </p:cNvSpPr>
          <p:nvPr>
            <p:ph type="title"/>
          </p:nvPr>
        </p:nvSpPr>
        <p:spPr>
          <a:xfrm>
            <a:off x="3046500" y="-61333"/>
            <a:ext cx="13225780" cy="1838965"/>
          </a:xfrm>
        </p:spPr>
        <p:txBody>
          <a:bodyPr/>
          <a:lstStyle/>
          <a:p>
            <a:r>
              <a:rPr lang="en-IN" sz="5000" dirty="0"/>
              <a:t>Module 3: Classification &amp; Result Visualization</a:t>
            </a:r>
            <a:br>
              <a:rPr lang="en-IN" dirty="0"/>
            </a:br>
            <a:endParaRPr lang="en-IN" dirty="0"/>
          </a:p>
        </p:txBody>
      </p:sp>
      <p:sp>
        <p:nvSpPr>
          <p:cNvPr id="3" name="Text Placeholder 2">
            <a:extLst>
              <a:ext uri="{FF2B5EF4-FFF2-40B4-BE49-F238E27FC236}">
                <a16:creationId xmlns:a16="http://schemas.microsoft.com/office/drawing/2014/main" id="{C1711933-E1B4-D57F-80EC-3ECF99903AD4}"/>
              </a:ext>
            </a:extLst>
          </p:cNvPr>
          <p:cNvSpPr>
            <a:spLocks noGrp="1"/>
          </p:cNvSpPr>
          <p:nvPr>
            <p:ph type="body" idx="1"/>
          </p:nvPr>
        </p:nvSpPr>
        <p:spPr>
          <a:xfrm>
            <a:off x="298450" y="2149475"/>
            <a:ext cx="10896600" cy="4585871"/>
          </a:xfrm>
        </p:spPr>
        <p:txBody>
          <a:bodyPr/>
          <a:lstStyle/>
          <a:p>
            <a:pPr marL="457200" indent="-457200" algn="just">
              <a:lnSpc>
                <a:spcPct val="150000"/>
              </a:lnSpc>
              <a:buFont typeface="Wingdings" panose="05000000000000000000" pitchFamily="2" charset="2"/>
              <a:buChar char="Ø"/>
            </a:pPr>
            <a:r>
              <a:rPr lang="en-US" sz="2600" dirty="0"/>
              <a:t>Water Quality Classification – Uses CNN output to classify water into Clean, Moderately Polluted, or Heavily Polluted.</a:t>
            </a:r>
          </a:p>
          <a:p>
            <a:pPr marL="457200" indent="-457200" algn="just">
              <a:lnSpc>
                <a:spcPct val="150000"/>
              </a:lnSpc>
              <a:buFont typeface="Wingdings" panose="05000000000000000000" pitchFamily="2" charset="2"/>
              <a:buChar char="Ø"/>
            </a:pPr>
            <a:r>
              <a:rPr lang="en-US" sz="2600" dirty="0"/>
              <a:t>Prediction Confidence – Calculates the probability of each class to show the model’s confidence.</a:t>
            </a:r>
          </a:p>
          <a:p>
            <a:pPr marL="457200" indent="-457200" algn="just">
              <a:lnSpc>
                <a:spcPct val="150000"/>
              </a:lnSpc>
              <a:buFont typeface="Wingdings" panose="05000000000000000000" pitchFamily="2" charset="2"/>
              <a:buChar char="Ø"/>
            </a:pPr>
            <a:r>
              <a:rPr lang="en-US" sz="2600" dirty="0"/>
              <a:t>Result Annotation – Displays the predicted label directly on the water image for easy interpretation.</a:t>
            </a:r>
          </a:p>
          <a:p>
            <a:pPr marL="457200" indent="-457200" algn="just">
              <a:lnSpc>
                <a:spcPct val="150000"/>
              </a:lnSpc>
              <a:buFont typeface="Wingdings" panose="05000000000000000000" pitchFamily="2" charset="2"/>
              <a:buChar char="Ø"/>
            </a:pPr>
            <a:r>
              <a:rPr lang="en-US" sz="2600" dirty="0"/>
              <a:t>Turbidity Score Display – Shows numerical turbidity score based on edge and contrast analysis.</a:t>
            </a:r>
          </a:p>
          <a:p>
            <a:pPr marL="457200" indent="-457200" algn="just">
              <a:lnSpc>
                <a:spcPct val="150000"/>
              </a:lnSpc>
              <a:buFont typeface="Wingdings" panose="05000000000000000000" pitchFamily="2" charset="2"/>
              <a:buChar char="Ø"/>
            </a:pPr>
            <a:r>
              <a:rPr lang="en-US" sz="2600" dirty="0"/>
              <a:t>Visual Dashboard – Provides color-coded indicators (Green, Yellow, Red) and optional graphs for easy monitoring and decision-making.</a:t>
            </a:r>
          </a:p>
          <a:p>
            <a:br>
              <a:rPr lang="en-US" dirty="0"/>
            </a:br>
            <a:endParaRPr lang="en-IN" dirty="0"/>
          </a:p>
        </p:txBody>
      </p:sp>
      <p:pic>
        <p:nvPicPr>
          <p:cNvPr id="6" name="Picture 5">
            <a:extLst>
              <a:ext uri="{FF2B5EF4-FFF2-40B4-BE49-F238E27FC236}">
                <a16:creationId xmlns:a16="http://schemas.microsoft.com/office/drawing/2014/main" id="{364228E1-58F2-FE4E-AC42-9992412EFC64}"/>
              </a:ext>
            </a:extLst>
          </p:cNvPr>
          <p:cNvPicPr>
            <a:picLocks noChangeAspect="1"/>
          </p:cNvPicPr>
          <p:nvPr/>
        </p:nvPicPr>
        <p:blipFill>
          <a:blip r:embed="rId2"/>
          <a:stretch>
            <a:fillRect/>
          </a:stretch>
        </p:blipFill>
        <p:spPr>
          <a:xfrm>
            <a:off x="11645900" y="2378075"/>
            <a:ext cx="8458200" cy="5638800"/>
          </a:xfrm>
          <a:prstGeom prst="rect">
            <a:avLst/>
          </a:prstGeom>
        </p:spPr>
      </p:pic>
    </p:spTree>
    <p:extLst>
      <p:ext uri="{BB962C8B-B14F-4D97-AF65-F5344CB8AC3E}">
        <p14:creationId xmlns:p14="http://schemas.microsoft.com/office/powerpoint/2010/main" val="2103615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2FC8-550B-4465-F609-398A32B277A8}"/>
              </a:ext>
            </a:extLst>
          </p:cNvPr>
          <p:cNvSpPr>
            <a:spLocks noGrp="1"/>
          </p:cNvSpPr>
          <p:nvPr>
            <p:ph type="title"/>
          </p:nvPr>
        </p:nvSpPr>
        <p:spPr>
          <a:xfrm>
            <a:off x="3046500" y="-61333"/>
            <a:ext cx="13225780" cy="1069524"/>
          </a:xfrm>
        </p:spPr>
        <p:txBody>
          <a:bodyPr/>
          <a:lstStyle/>
          <a:p>
            <a:pPr algn="ctr"/>
            <a:r>
              <a:rPr lang="en-IN" dirty="0"/>
              <a:t>OUTPUT</a:t>
            </a:r>
          </a:p>
        </p:txBody>
      </p:sp>
      <p:pic>
        <p:nvPicPr>
          <p:cNvPr id="5" name="Picture 4">
            <a:extLst>
              <a:ext uri="{FF2B5EF4-FFF2-40B4-BE49-F238E27FC236}">
                <a16:creationId xmlns:a16="http://schemas.microsoft.com/office/drawing/2014/main" id="{29E220A5-1F60-70D5-2FBB-5F12EFA13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50" y="1601742"/>
            <a:ext cx="8076644" cy="4419600"/>
          </a:xfrm>
          <a:prstGeom prst="rect">
            <a:avLst/>
          </a:prstGeom>
        </p:spPr>
      </p:pic>
      <p:pic>
        <p:nvPicPr>
          <p:cNvPr id="7" name="Picture 6">
            <a:extLst>
              <a:ext uri="{FF2B5EF4-FFF2-40B4-BE49-F238E27FC236}">
                <a16:creationId xmlns:a16="http://schemas.microsoft.com/office/drawing/2014/main" id="{328234D0-BD60-373D-01B0-642BB7294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8050" y="6340475"/>
            <a:ext cx="10298325" cy="4181977"/>
          </a:xfrm>
          <a:prstGeom prst="rect">
            <a:avLst/>
          </a:prstGeom>
        </p:spPr>
      </p:pic>
      <p:pic>
        <p:nvPicPr>
          <p:cNvPr id="9" name="Picture 8">
            <a:extLst>
              <a:ext uri="{FF2B5EF4-FFF2-40B4-BE49-F238E27FC236}">
                <a16:creationId xmlns:a16="http://schemas.microsoft.com/office/drawing/2014/main" id="{C581BF48-8688-2F18-FDF4-1683BFE443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6650" y="1533615"/>
            <a:ext cx="9497676" cy="4047362"/>
          </a:xfrm>
          <a:prstGeom prst="rect">
            <a:avLst/>
          </a:prstGeom>
        </p:spPr>
      </p:pic>
    </p:spTree>
    <p:extLst>
      <p:ext uri="{BB962C8B-B14F-4D97-AF65-F5344CB8AC3E}">
        <p14:creationId xmlns:p14="http://schemas.microsoft.com/office/powerpoint/2010/main" val="1270990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B637C-B643-539F-E569-1B1A540876D0}"/>
              </a:ext>
            </a:extLst>
          </p:cNvPr>
          <p:cNvSpPr>
            <a:spLocks noGrp="1"/>
          </p:cNvSpPr>
          <p:nvPr>
            <p:ph type="title"/>
          </p:nvPr>
        </p:nvSpPr>
        <p:spPr>
          <a:xfrm>
            <a:off x="3046500" y="-61333"/>
            <a:ext cx="13225780" cy="1069524"/>
          </a:xfrm>
        </p:spPr>
        <p:txBody>
          <a:bodyPr/>
          <a:lstStyle/>
          <a:p>
            <a:pPr algn="ctr"/>
            <a:r>
              <a:rPr lang="en-US" dirty="0"/>
              <a:t>FUTURE ENHANCEMENT</a:t>
            </a:r>
            <a:endParaRPr lang="en-IN" dirty="0"/>
          </a:p>
        </p:txBody>
      </p:sp>
      <p:sp>
        <p:nvSpPr>
          <p:cNvPr id="3" name="Text Placeholder 2">
            <a:extLst>
              <a:ext uri="{FF2B5EF4-FFF2-40B4-BE49-F238E27FC236}">
                <a16:creationId xmlns:a16="http://schemas.microsoft.com/office/drawing/2014/main" id="{049BDEA2-F60A-1561-D086-6C3D2C90BDCC}"/>
              </a:ext>
            </a:extLst>
          </p:cNvPr>
          <p:cNvSpPr>
            <a:spLocks noGrp="1"/>
          </p:cNvSpPr>
          <p:nvPr>
            <p:ph type="body" idx="1"/>
          </p:nvPr>
        </p:nvSpPr>
        <p:spPr>
          <a:xfrm>
            <a:off x="1316399" y="2658640"/>
            <a:ext cx="16565880" cy="6894195"/>
          </a:xfrm>
        </p:spPr>
        <p:txBody>
          <a:bodyPr/>
          <a:lstStyle/>
          <a:p>
            <a:pPr marL="457200" indent="-457200" algn="just">
              <a:buFont typeface="Wingdings" panose="05000000000000000000" pitchFamily="2" charset="2"/>
              <a:buChar char="Ø"/>
            </a:pPr>
            <a:r>
              <a:rPr lang="en-US" dirty="0"/>
              <a:t>Machine Learning Integration – Implement deep learning models to automatically classify types of pollutants (plastics, oil, sediments) for more accurate detection.</a:t>
            </a:r>
          </a:p>
          <a:p>
            <a:pPr marL="457200" indent="-457200" algn="just">
              <a:buFont typeface="Wingdings" panose="05000000000000000000" pitchFamily="2" charset="2"/>
              <a:buChar char="Ø"/>
            </a:pPr>
            <a:endParaRPr lang="en-US" dirty="0"/>
          </a:p>
          <a:p>
            <a:pPr marL="457200" indent="-457200" algn="just">
              <a:buFont typeface="Wingdings" panose="05000000000000000000" pitchFamily="2" charset="2"/>
              <a:buChar char="Ø"/>
            </a:pPr>
            <a:r>
              <a:rPr lang="en-US" dirty="0"/>
              <a:t>Multi-Spectral Imaging – Use infrared or UV imaging to detect invisible contaminants and provide a more comprehensive water quality assessment.</a:t>
            </a:r>
          </a:p>
          <a:p>
            <a:pPr marL="457200" indent="-457200" algn="just">
              <a:buFont typeface="Wingdings" panose="05000000000000000000" pitchFamily="2" charset="2"/>
              <a:buChar char="Ø"/>
            </a:pPr>
            <a:endParaRPr lang="en-US" dirty="0"/>
          </a:p>
          <a:p>
            <a:pPr marL="457200" indent="-457200" algn="just">
              <a:buFont typeface="Wingdings" panose="05000000000000000000" pitchFamily="2" charset="2"/>
              <a:buChar char="Ø"/>
            </a:pPr>
            <a:r>
              <a:rPr lang="en-US" dirty="0"/>
              <a:t>IoT and Real-Time Monitoring – Integrate with IoT sensors and cameras for continuous, automated water monitoring across multiple locations.</a:t>
            </a:r>
          </a:p>
          <a:p>
            <a:pPr marL="457200" indent="-457200" algn="just">
              <a:buFont typeface="Wingdings" panose="05000000000000000000" pitchFamily="2" charset="2"/>
              <a:buChar char="Ø"/>
            </a:pPr>
            <a:endParaRPr lang="en-US" dirty="0"/>
          </a:p>
          <a:p>
            <a:pPr marL="457200" indent="-457200" algn="just">
              <a:buFont typeface="Wingdings" panose="05000000000000000000" pitchFamily="2" charset="2"/>
              <a:buChar char="Ø"/>
            </a:pPr>
            <a:r>
              <a:rPr lang="en-US" dirty="0"/>
              <a:t>Cloud-Based Data Analytics – Store and analyze collected data on the cloud for trend analysis, pollution tracking, and predictive alerts.</a:t>
            </a:r>
          </a:p>
          <a:p>
            <a:pPr marL="457200" indent="-457200" algn="just">
              <a:buFont typeface="Wingdings" panose="05000000000000000000" pitchFamily="2" charset="2"/>
              <a:buChar char="Ø"/>
            </a:pPr>
            <a:endParaRPr lang="en-US" dirty="0"/>
          </a:p>
          <a:p>
            <a:pPr marL="457200" indent="-457200" algn="just">
              <a:buFont typeface="Wingdings" panose="05000000000000000000" pitchFamily="2" charset="2"/>
              <a:buChar char="Ø"/>
            </a:pPr>
            <a:r>
              <a:rPr lang="en-US" dirty="0"/>
              <a:t>Mobile Application Interface – Develop a mobile app to provide real-time water quality updates and visual alerts for users and authorities.</a:t>
            </a:r>
            <a:endParaRPr lang="en-IN" dirty="0"/>
          </a:p>
        </p:txBody>
      </p:sp>
    </p:spTree>
    <p:extLst>
      <p:ext uri="{BB962C8B-B14F-4D97-AF65-F5344CB8AC3E}">
        <p14:creationId xmlns:p14="http://schemas.microsoft.com/office/powerpoint/2010/main" val="3626586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0F5F5-E066-A990-5C12-8B9046545E27}"/>
              </a:ext>
            </a:extLst>
          </p:cNvPr>
          <p:cNvSpPr>
            <a:spLocks noGrp="1"/>
          </p:cNvSpPr>
          <p:nvPr>
            <p:ph type="title"/>
          </p:nvPr>
        </p:nvSpPr>
        <p:spPr>
          <a:xfrm>
            <a:off x="3046500" y="-61333"/>
            <a:ext cx="13225780" cy="1069524"/>
          </a:xfrm>
        </p:spPr>
        <p:txBody>
          <a:bodyPr/>
          <a:lstStyle/>
          <a:p>
            <a:pPr algn="ctr"/>
            <a:r>
              <a:rPr lang="en-US" dirty="0"/>
              <a:t>CONCLUSION</a:t>
            </a:r>
            <a:endParaRPr lang="en-IN" dirty="0"/>
          </a:p>
        </p:txBody>
      </p:sp>
      <p:sp>
        <p:nvSpPr>
          <p:cNvPr id="3" name="Text Placeholder 2">
            <a:extLst>
              <a:ext uri="{FF2B5EF4-FFF2-40B4-BE49-F238E27FC236}">
                <a16:creationId xmlns:a16="http://schemas.microsoft.com/office/drawing/2014/main" id="{44E8AA1C-4560-77AD-193B-1CB888FEFA21}"/>
              </a:ext>
            </a:extLst>
          </p:cNvPr>
          <p:cNvSpPr>
            <a:spLocks noGrp="1"/>
          </p:cNvSpPr>
          <p:nvPr>
            <p:ph type="body" idx="1"/>
          </p:nvPr>
        </p:nvSpPr>
        <p:spPr>
          <a:xfrm>
            <a:off x="1376450" y="2225675"/>
            <a:ext cx="16565880" cy="8371523"/>
          </a:xfrm>
        </p:spPr>
        <p:txBody>
          <a:bodyPr/>
          <a:lstStyle/>
          <a:p>
            <a:pPr marL="457200" indent="-457200" algn="just">
              <a:lnSpc>
                <a:spcPct val="150000"/>
              </a:lnSpc>
              <a:buFont typeface="Wingdings" panose="05000000000000000000" pitchFamily="2" charset="2"/>
              <a:buChar char="Ø"/>
            </a:pPr>
            <a:r>
              <a:rPr lang="en-US" dirty="0"/>
              <a:t>Real-time water quality monitoring – </a:t>
            </a:r>
            <a:r>
              <a:rPr lang="en-US" dirty="0" err="1"/>
              <a:t>AquaVision</a:t>
            </a:r>
            <a:r>
              <a:rPr lang="en-US" dirty="0"/>
              <a:t> uses OpenCV to estimate turbidity and detect visible pollutants from images without physical sampling.</a:t>
            </a:r>
          </a:p>
          <a:p>
            <a:pPr marL="457200" indent="-457200" algn="just">
              <a:lnSpc>
                <a:spcPct val="150000"/>
              </a:lnSpc>
              <a:buFont typeface="Wingdings" panose="05000000000000000000" pitchFamily="2" charset="2"/>
              <a:buChar char="Ø"/>
            </a:pPr>
            <a:r>
              <a:rPr lang="en-US" dirty="0"/>
              <a:t>Accurate and automated analysis – Image processing techniques like histogram analysis, thresholding, and filtering provide reliable and rapid assessment of water clarity.</a:t>
            </a:r>
          </a:p>
          <a:p>
            <a:pPr marL="457200" indent="-457200" algn="just">
              <a:lnSpc>
                <a:spcPct val="150000"/>
              </a:lnSpc>
              <a:buFont typeface="Wingdings" panose="05000000000000000000" pitchFamily="2" charset="2"/>
              <a:buChar char="Ø"/>
            </a:pPr>
            <a:r>
              <a:rPr lang="en-US" dirty="0"/>
              <a:t>Cost-effective and scalable – Reduces dependence on traditional chemical testing, offering a practical solution for lakes, rivers, and reservoirs.</a:t>
            </a:r>
          </a:p>
          <a:p>
            <a:pPr marL="457200" indent="-457200" algn="just">
              <a:lnSpc>
                <a:spcPct val="150000"/>
              </a:lnSpc>
              <a:buFont typeface="Wingdings" panose="05000000000000000000" pitchFamily="2" charset="2"/>
              <a:buChar char="Ø"/>
            </a:pPr>
            <a:r>
              <a:rPr lang="en-US" dirty="0"/>
              <a:t>Supports environmental management – Helps agencies and researchers detect pollution early and take timely action for water resource management.</a:t>
            </a:r>
          </a:p>
          <a:p>
            <a:pPr marL="457200" indent="-457200" algn="just">
              <a:lnSpc>
                <a:spcPct val="150000"/>
              </a:lnSpc>
              <a:buFont typeface="Wingdings" panose="05000000000000000000" pitchFamily="2" charset="2"/>
              <a:buChar char="Ø"/>
            </a:pPr>
            <a:r>
              <a:rPr lang="en-US" dirty="0"/>
              <a:t>Future potential – Can be enhanced with machine learning for pollutant classification and IoT integration for continuous, automated monitoring.</a:t>
            </a:r>
          </a:p>
          <a:p>
            <a:endParaRPr lang="en-US" dirty="0"/>
          </a:p>
          <a:p>
            <a:endParaRPr lang="en-IN" dirty="0"/>
          </a:p>
        </p:txBody>
      </p:sp>
    </p:spTree>
    <p:extLst>
      <p:ext uri="{BB962C8B-B14F-4D97-AF65-F5344CB8AC3E}">
        <p14:creationId xmlns:p14="http://schemas.microsoft.com/office/powerpoint/2010/main" val="568573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F65FE-084D-5340-FD43-E30CBF9E02D3}"/>
              </a:ext>
            </a:extLst>
          </p:cNvPr>
          <p:cNvSpPr>
            <a:spLocks noGrp="1"/>
          </p:cNvSpPr>
          <p:nvPr>
            <p:ph type="title"/>
          </p:nvPr>
        </p:nvSpPr>
        <p:spPr>
          <a:xfrm>
            <a:off x="3046500" y="-61333"/>
            <a:ext cx="13225780" cy="1069524"/>
          </a:xfrm>
        </p:spPr>
        <p:txBody>
          <a:bodyPr/>
          <a:lstStyle/>
          <a:p>
            <a:pPr algn="ctr"/>
            <a:r>
              <a:rPr lang="en-US" dirty="0"/>
              <a:t>REFERANCE</a:t>
            </a:r>
            <a:endParaRPr lang="en-IN" dirty="0"/>
          </a:p>
        </p:txBody>
      </p:sp>
      <p:sp>
        <p:nvSpPr>
          <p:cNvPr id="3" name="Text Placeholder 2">
            <a:extLst>
              <a:ext uri="{FF2B5EF4-FFF2-40B4-BE49-F238E27FC236}">
                <a16:creationId xmlns:a16="http://schemas.microsoft.com/office/drawing/2014/main" id="{0152FDDB-F23E-B984-4B93-41475BDFC675}"/>
              </a:ext>
            </a:extLst>
          </p:cNvPr>
          <p:cNvSpPr>
            <a:spLocks noGrp="1"/>
          </p:cNvSpPr>
          <p:nvPr>
            <p:ph type="body" idx="1"/>
          </p:nvPr>
        </p:nvSpPr>
        <p:spPr>
          <a:xfrm>
            <a:off x="1316399" y="2658640"/>
            <a:ext cx="16565880" cy="6401753"/>
          </a:xfrm>
        </p:spPr>
        <p:txBody>
          <a:bodyPr/>
          <a:lstStyle/>
          <a:p>
            <a:pPr marL="457200" indent="-457200" algn="just">
              <a:buFont typeface="Wingdings" panose="05000000000000000000" pitchFamily="2" charset="2"/>
              <a:buChar char="Ø"/>
            </a:pPr>
            <a:r>
              <a:rPr lang="en-IN" dirty="0"/>
              <a:t>Zhou, N., Chen, H., Chen, N., &amp; Liu, B. (2024). An Approach Based on Video Image Intelligent Recognition for Water Turbidity Monitoring in River. ACS ES&amp;T Water, 4(2), 543–554 — Proposes a video image‑based model using image regression and deep learning for noncontact turbidity estimation. </a:t>
            </a:r>
          </a:p>
          <a:p>
            <a:pPr algn="just"/>
            <a:r>
              <a:rPr lang="en-IN" dirty="0"/>
              <a:t>    ACS Publications</a:t>
            </a:r>
          </a:p>
          <a:p>
            <a:pPr marL="457200" indent="-457200" algn="just">
              <a:buFont typeface="Wingdings" panose="05000000000000000000" pitchFamily="2" charset="2"/>
              <a:buChar char="Ø"/>
            </a:pPr>
            <a:endParaRPr lang="en-IN" dirty="0"/>
          </a:p>
          <a:p>
            <a:pPr marL="457200" indent="-457200" algn="just">
              <a:buFont typeface="Wingdings" panose="05000000000000000000" pitchFamily="2" charset="2"/>
              <a:buChar char="Ø"/>
            </a:pPr>
            <a:r>
              <a:rPr lang="en-IN" dirty="0"/>
              <a:t>Mohammed, A. (2024). Determine Water Turbidity by Using Image Processing Technology. International Journal of Intelligent Systems and Applications in Engineering, 12(3), 4260–4265 — Uses image processing and CNN models to estimate turbidity from water images. </a:t>
            </a:r>
          </a:p>
          <a:p>
            <a:pPr algn="just"/>
            <a:endParaRPr lang="en-IN" dirty="0"/>
          </a:p>
          <a:p>
            <a:pPr marL="457200" indent="-457200" algn="just">
              <a:buFont typeface="Wingdings" panose="05000000000000000000" pitchFamily="2" charset="2"/>
              <a:buChar char="Ø"/>
            </a:pPr>
            <a:r>
              <a:rPr lang="en-IN" dirty="0"/>
              <a:t>Miglino, S. et al. (2025). Image Processing for Continuous River Turbidity Monitoring – Field Tests and Applications. Hydrology and Earth System Sciences — Demonstrates camera‑based continuous turbidity estimation and potential for citizen science monitoring. </a:t>
            </a:r>
          </a:p>
        </p:txBody>
      </p:sp>
    </p:spTree>
    <p:extLst>
      <p:ext uri="{BB962C8B-B14F-4D97-AF65-F5344CB8AC3E}">
        <p14:creationId xmlns:p14="http://schemas.microsoft.com/office/powerpoint/2010/main" val="862958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38083" y="10813610"/>
            <a:ext cx="234950" cy="242570"/>
          </a:xfrm>
          <a:prstGeom prst="rect">
            <a:avLst/>
          </a:prstGeom>
        </p:spPr>
        <p:txBody>
          <a:bodyPr vert="horz" wrap="square" lIns="0" tIns="15875" rIns="0" bIns="0" rtlCol="0">
            <a:spAutoFit/>
          </a:bodyPr>
          <a:lstStyle/>
          <a:p>
            <a:pPr marL="12700">
              <a:lnSpc>
                <a:spcPct val="100000"/>
              </a:lnSpc>
              <a:spcBef>
                <a:spcPts val="125"/>
              </a:spcBef>
            </a:pPr>
            <a:r>
              <a:rPr sz="1400" spc="-25" dirty="0">
                <a:latin typeface="Arial MT"/>
                <a:cs typeface="Arial MT"/>
              </a:rPr>
              <a:t>12</a:t>
            </a:r>
            <a:endParaRPr sz="1400">
              <a:latin typeface="Arial MT"/>
              <a:cs typeface="Arial MT"/>
            </a:endParaRPr>
          </a:p>
        </p:txBody>
      </p:sp>
      <p:pic>
        <p:nvPicPr>
          <p:cNvPr id="3" name="object 3"/>
          <p:cNvPicPr/>
          <p:nvPr/>
        </p:nvPicPr>
        <p:blipFill>
          <a:blip r:embed="rId2" cstate="print"/>
          <a:stretch>
            <a:fillRect/>
          </a:stretch>
        </p:blipFill>
        <p:spPr>
          <a:xfrm>
            <a:off x="2047875" y="1846796"/>
            <a:ext cx="16161049" cy="79959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81580" rIns="0" bIns="0" rtlCol="0">
            <a:spAutoFit/>
          </a:bodyPr>
          <a:lstStyle/>
          <a:p>
            <a:pPr marL="4334510">
              <a:lnSpc>
                <a:spcPct val="100000"/>
              </a:lnSpc>
              <a:spcBef>
                <a:spcPts val="125"/>
              </a:spcBef>
            </a:pPr>
            <a:r>
              <a:rPr spc="-10" dirty="0"/>
              <a:t>Abstract</a:t>
            </a:r>
          </a:p>
        </p:txBody>
      </p:sp>
      <p:sp>
        <p:nvSpPr>
          <p:cNvPr id="3" name="object 3"/>
          <p:cNvSpPr txBox="1"/>
          <p:nvPr/>
        </p:nvSpPr>
        <p:spPr>
          <a:xfrm>
            <a:off x="1060279" y="2550644"/>
            <a:ext cx="18853955" cy="1041952"/>
          </a:xfrm>
          <a:prstGeom prst="rect">
            <a:avLst/>
          </a:prstGeom>
        </p:spPr>
        <p:txBody>
          <a:bodyPr vert="horz" wrap="square" lIns="0" tIns="56515" rIns="0" bIns="0" rtlCol="0">
            <a:spAutoFit/>
          </a:bodyPr>
          <a:lstStyle/>
          <a:p>
            <a:br>
              <a:rPr lang="en-US" sz="3200" dirty="0"/>
            </a:br>
            <a:endParaRPr sz="3200" dirty="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70"/>
              </a:lnSpc>
            </a:pPr>
            <a:fld id="{81D60167-4931-47E6-BA6A-407CBD079E47}" type="slidenum">
              <a:rPr spc="-50" dirty="0"/>
              <a:t>2</a:t>
            </a:fld>
            <a:endParaRPr spc="-50" dirty="0"/>
          </a:p>
        </p:txBody>
      </p:sp>
      <p:sp>
        <p:nvSpPr>
          <p:cNvPr id="6" name="AutoShape 2" descr="Generated image">
            <a:extLst>
              <a:ext uri="{FF2B5EF4-FFF2-40B4-BE49-F238E27FC236}">
                <a16:creationId xmlns:a16="http://schemas.microsoft.com/office/drawing/2014/main" id="{5E122CD4-B1E7-DA4F-F855-0DAEF32C5B8B}"/>
              </a:ext>
            </a:extLst>
          </p:cNvPr>
          <p:cNvSpPr>
            <a:spLocks noChangeAspect="1" noChangeArrowheads="1"/>
          </p:cNvSpPr>
          <p:nvPr/>
        </p:nvSpPr>
        <p:spPr bwMode="auto">
          <a:xfrm>
            <a:off x="9899650" y="5502275"/>
            <a:ext cx="1143000" cy="1143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TextBox 9">
            <a:extLst>
              <a:ext uri="{FF2B5EF4-FFF2-40B4-BE49-F238E27FC236}">
                <a16:creationId xmlns:a16="http://schemas.microsoft.com/office/drawing/2014/main" id="{AA04F11C-C221-528C-3A17-BC90E0BF077C}"/>
              </a:ext>
            </a:extLst>
          </p:cNvPr>
          <p:cNvSpPr txBox="1"/>
          <p:nvPr/>
        </p:nvSpPr>
        <p:spPr>
          <a:xfrm>
            <a:off x="538147" y="2073275"/>
            <a:ext cx="18853955" cy="5185522"/>
          </a:xfrm>
          <a:prstGeom prst="rect">
            <a:avLst/>
          </a:prstGeom>
          <a:noFill/>
        </p:spPr>
        <p:txBody>
          <a:bodyPr wrap="square">
            <a:spAutoFit/>
          </a:bodyPr>
          <a:lstStyle/>
          <a:p>
            <a:pPr marL="457200" indent="-457200" algn="just">
              <a:lnSpc>
                <a:spcPct val="150000"/>
              </a:lnSpc>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Aqua Vision is a computer vision–based water quality monitoring system that uses a normal  camera and OpenCV to estimate water turbidity and visible pollution. Instead of using costly physical sensors, our system captures images of water bodies and processes them using image preprocessing techniques like noise removal, color space conversion, and contrast enhancement. We then extract visual features such as color distribution, edge sharpness, and texture smoothness. Turbidity is estimated by analyzing how much edges and contrast degrade due to suspended particles in water. Using HSV color segmentation, we detect visual pollutants such as algae, mud, oil patches, and floating waste. Based on these features, the system classifies the water as clean, moderately polluted, or heavily polluted and displays the turbidity score and pollution level through a simple user interface. </a:t>
            </a:r>
            <a:r>
              <a:rPr lang="en-US" sz="2800" dirty="0" err="1">
                <a:latin typeface="Times New Roman" panose="02020603050405020304" pitchFamily="18" charset="0"/>
                <a:cs typeface="Times New Roman" panose="02020603050405020304" pitchFamily="18" charset="0"/>
              </a:rPr>
              <a:t>AquaVision</a:t>
            </a:r>
            <a:r>
              <a:rPr lang="en-US" sz="2800" dirty="0">
                <a:latin typeface="Times New Roman" panose="02020603050405020304" pitchFamily="18" charset="0"/>
                <a:cs typeface="Times New Roman" panose="02020603050405020304" pitchFamily="18" charset="0"/>
              </a:rPr>
              <a:t> provides a low-cost, scalable, and software-only solution for real-time water quality monitoring.</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67D60-9BCB-688B-B3B4-DFDDF8B12A6C}"/>
              </a:ext>
            </a:extLst>
          </p:cNvPr>
          <p:cNvSpPr>
            <a:spLocks noGrp="1"/>
          </p:cNvSpPr>
          <p:nvPr>
            <p:ph type="title"/>
          </p:nvPr>
        </p:nvSpPr>
        <p:spPr>
          <a:xfrm>
            <a:off x="3046500" y="-61333"/>
            <a:ext cx="13225780" cy="1069524"/>
          </a:xfrm>
        </p:spPr>
        <p:txBody>
          <a:bodyPr/>
          <a:lstStyle/>
          <a:p>
            <a:pPr algn="ctr"/>
            <a:r>
              <a:rPr lang="en-US" dirty="0"/>
              <a:t>INTRODUCTION</a:t>
            </a:r>
            <a:endParaRPr lang="en-IN" dirty="0"/>
          </a:p>
        </p:txBody>
      </p:sp>
      <p:sp>
        <p:nvSpPr>
          <p:cNvPr id="3" name="Text Placeholder 2">
            <a:extLst>
              <a:ext uri="{FF2B5EF4-FFF2-40B4-BE49-F238E27FC236}">
                <a16:creationId xmlns:a16="http://schemas.microsoft.com/office/drawing/2014/main" id="{98672AC3-85C8-7CBA-59D7-A73D9424DCFD}"/>
              </a:ext>
            </a:extLst>
          </p:cNvPr>
          <p:cNvSpPr>
            <a:spLocks noGrp="1"/>
          </p:cNvSpPr>
          <p:nvPr>
            <p:ph type="body" idx="1"/>
          </p:nvPr>
        </p:nvSpPr>
        <p:spPr>
          <a:xfrm>
            <a:off x="450850" y="1997075"/>
            <a:ext cx="12496800" cy="5929765"/>
          </a:xfrm>
        </p:spPr>
        <p:txBody>
          <a:bodyPr/>
          <a:lstStyle/>
          <a:p>
            <a:pPr marL="457200" indent="-457200" algn="just">
              <a:lnSpc>
                <a:spcPct val="150000"/>
              </a:lnSpc>
              <a:buFont typeface="Wingdings" panose="05000000000000000000" pitchFamily="2" charset="2"/>
              <a:buChar char="Ø"/>
            </a:pPr>
            <a:r>
              <a:rPr lang="en-IN" sz="2600" b="1" dirty="0"/>
              <a:t>Image Capture: </a:t>
            </a:r>
            <a:r>
              <a:rPr lang="en-US" sz="2600" dirty="0"/>
              <a:t>The system captures water images using a mobile camera to enable real-time monitoring and analysis of water quality.</a:t>
            </a:r>
          </a:p>
          <a:p>
            <a:pPr marL="457200" indent="-457200" algn="just">
              <a:lnSpc>
                <a:spcPct val="150000"/>
              </a:lnSpc>
              <a:buFont typeface="Wingdings" panose="05000000000000000000" pitchFamily="2" charset="2"/>
              <a:buChar char="Ø"/>
            </a:pPr>
            <a:r>
              <a:rPr lang="en-IN" sz="2600" dirty="0"/>
              <a:t> </a:t>
            </a:r>
            <a:r>
              <a:rPr lang="en-IN" sz="2600" b="1" dirty="0"/>
              <a:t>Image Preprocessing:</a:t>
            </a:r>
            <a:r>
              <a:rPr lang="en-US" sz="2600" dirty="0"/>
              <a:t> OpenCV is used to remove noise, resize the image, enhance contrast, and convert color spaces to prepare the image for accurate processing.</a:t>
            </a:r>
          </a:p>
          <a:p>
            <a:pPr marL="457200" indent="-457200" algn="just">
              <a:lnSpc>
                <a:spcPct val="150000"/>
              </a:lnSpc>
              <a:buFont typeface="Wingdings" panose="05000000000000000000" pitchFamily="2" charset="2"/>
              <a:buChar char="Ø"/>
            </a:pPr>
            <a:r>
              <a:rPr lang="en-IN" sz="2600" dirty="0"/>
              <a:t> </a:t>
            </a:r>
            <a:r>
              <a:rPr lang="en-IN" sz="2600" b="1" dirty="0"/>
              <a:t>Feature Extraction (CNN):</a:t>
            </a:r>
            <a:r>
              <a:rPr lang="en-US" sz="2600" dirty="0"/>
              <a:t> A Convolutional Neural Network (CNN) automatically extracts important visual features such as color variations, texture patterns, and clarity changes from the water images.</a:t>
            </a:r>
          </a:p>
          <a:p>
            <a:pPr marL="457200" indent="-457200" algn="just">
              <a:lnSpc>
                <a:spcPct val="150000"/>
              </a:lnSpc>
              <a:buFont typeface="Wingdings" panose="05000000000000000000" pitchFamily="2" charset="2"/>
              <a:buChar char="Ø"/>
            </a:pPr>
            <a:r>
              <a:rPr lang="en-IN" sz="2600" b="1" dirty="0"/>
              <a:t>Turbidity Estimation:</a:t>
            </a:r>
            <a:r>
              <a:rPr lang="en-US" sz="2600" dirty="0"/>
              <a:t> Based on the extracted features, the system estimates the turbidity level, which indicates the presence of suspended particles and cloudiness in the water.</a:t>
            </a:r>
          </a:p>
          <a:p>
            <a:pPr marL="457200" indent="-457200" algn="just">
              <a:lnSpc>
                <a:spcPct val="150000"/>
              </a:lnSpc>
              <a:buFont typeface="Wingdings" panose="05000000000000000000" pitchFamily="2" charset="2"/>
              <a:buChar char="Ø"/>
            </a:pPr>
            <a:r>
              <a:rPr lang="en-US" sz="2600" b="1" dirty="0"/>
              <a:t>Classification &amp; Result </a:t>
            </a:r>
            <a:r>
              <a:rPr lang="en-US" sz="2600" b="1" dirty="0" err="1"/>
              <a:t>Display:</a:t>
            </a:r>
            <a:r>
              <a:rPr lang="en-US" sz="2600" dirty="0" err="1"/>
              <a:t>The</a:t>
            </a:r>
            <a:r>
              <a:rPr lang="en-US" sz="2600" dirty="0"/>
              <a:t> system classifies the water as Clean, Moderately Polluted, or Heavily Polluted and displays the turbidity level and pollution status in real time.</a:t>
            </a:r>
          </a:p>
        </p:txBody>
      </p:sp>
      <p:pic>
        <p:nvPicPr>
          <p:cNvPr id="5" name="Picture 4">
            <a:extLst>
              <a:ext uri="{FF2B5EF4-FFF2-40B4-BE49-F238E27FC236}">
                <a16:creationId xmlns:a16="http://schemas.microsoft.com/office/drawing/2014/main" id="{6A91939F-675D-27D1-9BB3-37FBA16E3AF2}"/>
              </a:ext>
            </a:extLst>
          </p:cNvPr>
          <p:cNvPicPr>
            <a:picLocks noChangeAspect="1"/>
          </p:cNvPicPr>
          <p:nvPr/>
        </p:nvPicPr>
        <p:blipFill>
          <a:blip r:embed="rId2"/>
          <a:stretch>
            <a:fillRect/>
          </a:stretch>
        </p:blipFill>
        <p:spPr>
          <a:xfrm>
            <a:off x="13208006" y="2669981"/>
            <a:ext cx="6875929" cy="4583952"/>
          </a:xfrm>
          <a:prstGeom prst="rect">
            <a:avLst/>
          </a:prstGeom>
        </p:spPr>
      </p:pic>
    </p:spTree>
    <p:extLst>
      <p:ext uri="{BB962C8B-B14F-4D97-AF65-F5344CB8AC3E}">
        <p14:creationId xmlns:p14="http://schemas.microsoft.com/office/powerpoint/2010/main" val="1528462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800A-74FE-290F-092A-06CEDF51D311}"/>
              </a:ext>
            </a:extLst>
          </p:cNvPr>
          <p:cNvSpPr>
            <a:spLocks noGrp="1"/>
          </p:cNvSpPr>
          <p:nvPr>
            <p:ph type="title"/>
          </p:nvPr>
        </p:nvSpPr>
        <p:spPr>
          <a:xfrm>
            <a:off x="3046500" y="-61333"/>
            <a:ext cx="13225780" cy="1069524"/>
          </a:xfrm>
        </p:spPr>
        <p:txBody>
          <a:bodyPr/>
          <a:lstStyle/>
          <a:p>
            <a:pPr algn="ctr"/>
            <a:r>
              <a:rPr lang="en-US" dirty="0"/>
              <a:t>PROBLEM STATEMENT</a:t>
            </a:r>
            <a:endParaRPr lang="en-IN" dirty="0"/>
          </a:p>
        </p:txBody>
      </p:sp>
      <p:sp>
        <p:nvSpPr>
          <p:cNvPr id="3" name="Text Placeholder 2">
            <a:extLst>
              <a:ext uri="{FF2B5EF4-FFF2-40B4-BE49-F238E27FC236}">
                <a16:creationId xmlns:a16="http://schemas.microsoft.com/office/drawing/2014/main" id="{959603F4-6D8F-3618-F7C4-0577280D730E}"/>
              </a:ext>
            </a:extLst>
          </p:cNvPr>
          <p:cNvSpPr>
            <a:spLocks noGrp="1"/>
          </p:cNvSpPr>
          <p:nvPr>
            <p:ph type="body" idx="1"/>
          </p:nvPr>
        </p:nvSpPr>
        <p:spPr>
          <a:xfrm>
            <a:off x="1316399" y="2658640"/>
            <a:ext cx="12545651" cy="6494085"/>
          </a:xfrm>
        </p:spPr>
        <p:txBody>
          <a:bodyPr/>
          <a:lstStyle/>
          <a:p>
            <a:pPr marL="457200" indent="-457200" algn="just">
              <a:lnSpc>
                <a:spcPct val="150000"/>
              </a:lnSpc>
              <a:buFont typeface="Wingdings" panose="05000000000000000000" pitchFamily="2" charset="2"/>
              <a:buChar char="Ø"/>
            </a:pPr>
            <a:r>
              <a:rPr lang="en-US" sz="2600" dirty="0"/>
              <a:t>Manual monitoring is slow and unreliable, especially when pollution increases due to industrial waste, sewage discharge, plastic dumping, and agricultural runoff.</a:t>
            </a:r>
          </a:p>
          <a:p>
            <a:pPr marL="457200" indent="-457200" algn="just">
              <a:lnSpc>
                <a:spcPct val="150000"/>
              </a:lnSpc>
              <a:buFont typeface="Wingdings" panose="05000000000000000000" pitchFamily="2" charset="2"/>
              <a:buChar char="Ø"/>
            </a:pPr>
            <a:r>
              <a:rPr lang="en-US" sz="2600" dirty="0"/>
              <a:t>Lack of real-time systems makes it hard to detect pollution like chemical contamination, oil spills, and heavy metals before serious environmental damage occurs.</a:t>
            </a:r>
          </a:p>
          <a:p>
            <a:pPr marL="457200" indent="-457200" algn="just">
              <a:lnSpc>
                <a:spcPct val="150000"/>
              </a:lnSpc>
              <a:buFont typeface="Wingdings" panose="05000000000000000000" pitchFamily="2" charset="2"/>
              <a:buChar char="Ø"/>
            </a:pPr>
            <a:r>
              <a:rPr lang="en-US" sz="2600" dirty="0"/>
              <a:t>Existing solutions are expensive, and many rural or small areas affected by untreated wastewater and factory effluents cannot afford advanced monitoring systems.</a:t>
            </a:r>
          </a:p>
          <a:p>
            <a:pPr marL="457200" indent="-457200" algn="just">
              <a:lnSpc>
                <a:spcPct val="150000"/>
              </a:lnSpc>
              <a:buFont typeface="Wingdings" panose="05000000000000000000" pitchFamily="2" charset="2"/>
              <a:buChar char="Ø"/>
            </a:pPr>
            <a:r>
              <a:rPr lang="en-US" sz="2600" dirty="0"/>
              <a:t>Our project develops a low-cost, camera-based system using OpenCV to detect pollution indicators such as water color change, turbidity, and floating waste automatically.</a:t>
            </a:r>
          </a:p>
          <a:p>
            <a:pPr marL="457200" indent="-457200" algn="just">
              <a:lnSpc>
                <a:spcPct val="150000"/>
              </a:lnSpc>
              <a:buFont typeface="Wingdings" panose="05000000000000000000" pitchFamily="2" charset="2"/>
              <a:buChar char="Ø"/>
            </a:pPr>
            <a:r>
              <a:rPr lang="en-US" sz="2600" dirty="0"/>
              <a:t>The system provides real-time and accurate monitoring, helping reduce risks and enabling faster action against pollution sources.</a:t>
            </a:r>
          </a:p>
          <a:p>
            <a:endParaRPr lang="en-IN" dirty="0"/>
          </a:p>
        </p:txBody>
      </p:sp>
      <p:pic>
        <p:nvPicPr>
          <p:cNvPr id="5" name="Picture 4">
            <a:extLst>
              <a:ext uri="{FF2B5EF4-FFF2-40B4-BE49-F238E27FC236}">
                <a16:creationId xmlns:a16="http://schemas.microsoft.com/office/drawing/2014/main" id="{8F689C25-0D32-C1DF-9FAA-AF6BEDAF2FB0}"/>
              </a:ext>
            </a:extLst>
          </p:cNvPr>
          <p:cNvPicPr>
            <a:picLocks noChangeAspect="1"/>
          </p:cNvPicPr>
          <p:nvPr/>
        </p:nvPicPr>
        <p:blipFill>
          <a:blip r:embed="rId2"/>
          <a:stretch>
            <a:fillRect/>
          </a:stretch>
        </p:blipFill>
        <p:spPr>
          <a:xfrm>
            <a:off x="13931900" y="3597275"/>
            <a:ext cx="6172200" cy="4365807"/>
          </a:xfrm>
          <a:prstGeom prst="rect">
            <a:avLst/>
          </a:prstGeom>
        </p:spPr>
      </p:pic>
    </p:spTree>
    <p:extLst>
      <p:ext uri="{BB962C8B-B14F-4D97-AF65-F5344CB8AC3E}">
        <p14:creationId xmlns:p14="http://schemas.microsoft.com/office/powerpoint/2010/main" val="2772032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9F5B1-A62A-2928-75AD-55CD803CAFA3}"/>
              </a:ext>
            </a:extLst>
          </p:cNvPr>
          <p:cNvSpPr>
            <a:spLocks noGrp="1"/>
          </p:cNvSpPr>
          <p:nvPr>
            <p:ph type="title"/>
          </p:nvPr>
        </p:nvSpPr>
        <p:spPr>
          <a:xfrm>
            <a:off x="3046500" y="-61333"/>
            <a:ext cx="13225780" cy="1069524"/>
          </a:xfrm>
        </p:spPr>
        <p:txBody>
          <a:bodyPr/>
          <a:lstStyle/>
          <a:p>
            <a:pPr algn="ctr"/>
            <a:r>
              <a:rPr lang="en-US" dirty="0"/>
              <a:t>OBJECTIVE</a:t>
            </a:r>
            <a:endParaRPr lang="en-IN" dirty="0"/>
          </a:p>
        </p:txBody>
      </p:sp>
      <p:sp>
        <p:nvSpPr>
          <p:cNvPr id="3" name="Text Placeholder 2">
            <a:extLst>
              <a:ext uri="{FF2B5EF4-FFF2-40B4-BE49-F238E27FC236}">
                <a16:creationId xmlns:a16="http://schemas.microsoft.com/office/drawing/2014/main" id="{3C303861-E39C-BFB4-0640-49982AF1D58C}"/>
              </a:ext>
            </a:extLst>
          </p:cNvPr>
          <p:cNvSpPr>
            <a:spLocks noGrp="1"/>
          </p:cNvSpPr>
          <p:nvPr>
            <p:ph type="body" idx="1"/>
          </p:nvPr>
        </p:nvSpPr>
        <p:spPr>
          <a:xfrm>
            <a:off x="925831" y="1855152"/>
            <a:ext cx="11559540" cy="8371523"/>
          </a:xfrm>
        </p:spPr>
        <p:txBody>
          <a:bodyPr/>
          <a:lstStyle/>
          <a:p>
            <a:pPr marL="457200" indent="-457200" algn="just">
              <a:buFont typeface="Wingdings" panose="05000000000000000000" pitchFamily="2" charset="2"/>
              <a:buChar char="Ø"/>
            </a:pPr>
            <a:r>
              <a:rPr lang="en-US" dirty="0"/>
              <a:t>To design an intelligent image-based water quality assessment system that replaces traditional laboratory testing with a faster and automated computer vision approach.</a:t>
            </a:r>
          </a:p>
          <a:p>
            <a:pPr marL="457200" indent="-457200" algn="just">
              <a:buFont typeface="Wingdings" panose="05000000000000000000" pitchFamily="2" charset="2"/>
              <a:buChar char="Ø"/>
            </a:pPr>
            <a:endParaRPr lang="en-US" dirty="0"/>
          </a:p>
          <a:p>
            <a:pPr marL="457200" indent="-457200" algn="just">
              <a:buFont typeface="Wingdings" panose="05000000000000000000" pitchFamily="2" charset="2"/>
              <a:buChar char="Ø"/>
            </a:pPr>
            <a:r>
              <a:rPr lang="en-US" dirty="0"/>
              <a:t>To collect and preprocess water images using OpenCV, including noise removal, resizing, contrast enhancement, and color space conversion for better analysis accuracy.</a:t>
            </a:r>
          </a:p>
          <a:p>
            <a:pPr marL="457200" indent="-457200" algn="just">
              <a:buFont typeface="Wingdings" panose="05000000000000000000" pitchFamily="2" charset="2"/>
              <a:buChar char="Ø"/>
            </a:pPr>
            <a:endParaRPr lang="en-US" dirty="0"/>
          </a:p>
          <a:p>
            <a:pPr marL="457200" indent="-457200" algn="just">
              <a:buFont typeface="Wingdings" panose="05000000000000000000" pitchFamily="2" charset="2"/>
              <a:buChar char="Ø"/>
            </a:pPr>
            <a:r>
              <a:rPr lang="en-US" dirty="0"/>
              <a:t>To implement a Convolutional Neural Network (CNN) model that automatically learns and extracts important visual features such as color distribution, texture patterns, and turbidity indicators from water images.</a:t>
            </a:r>
          </a:p>
          <a:p>
            <a:pPr marL="457200" indent="-457200" algn="just">
              <a:buFont typeface="Wingdings" panose="05000000000000000000" pitchFamily="2" charset="2"/>
              <a:buChar char="Ø"/>
            </a:pPr>
            <a:endParaRPr lang="en-US" dirty="0"/>
          </a:p>
          <a:p>
            <a:pPr marL="457200" indent="-457200" algn="just">
              <a:buFont typeface="Wingdings" panose="05000000000000000000" pitchFamily="2" charset="2"/>
              <a:buChar char="Ø"/>
            </a:pPr>
            <a:r>
              <a:rPr lang="en-US" dirty="0"/>
              <a:t>To train the CNN model to classify pollution levels accurately, enabling the system to differentiate between clean, moderately polluted, and heavily polluted water samples.</a:t>
            </a:r>
          </a:p>
          <a:p>
            <a:pPr marL="457200" indent="-457200" algn="just">
              <a:buFont typeface="Wingdings" panose="05000000000000000000" pitchFamily="2" charset="2"/>
              <a:buChar char="Ø"/>
            </a:pPr>
            <a:endParaRPr lang="en-US" dirty="0"/>
          </a:p>
        </p:txBody>
      </p:sp>
      <p:pic>
        <p:nvPicPr>
          <p:cNvPr id="5" name="Picture 4">
            <a:extLst>
              <a:ext uri="{FF2B5EF4-FFF2-40B4-BE49-F238E27FC236}">
                <a16:creationId xmlns:a16="http://schemas.microsoft.com/office/drawing/2014/main" id="{31B0036C-6C4A-1C1B-73A8-B9EA370E18D1}"/>
              </a:ext>
            </a:extLst>
          </p:cNvPr>
          <p:cNvPicPr>
            <a:picLocks noChangeAspect="1"/>
          </p:cNvPicPr>
          <p:nvPr/>
        </p:nvPicPr>
        <p:blipFill>
          <a:blip r:embed="rId2"/>
          <a:stretch>
            <a:fillRect/>
          </a:stretch>
        </p:blipFill>
        <p:spPr>
          <a:xfrm>
            <a:off x="13398500" y="3419475"/>
            <a:ext cx="6705600" cy="5130800"/>
          </a:xfrm>
          <a:prstGeom prst="rect">
            <a:avLst/>
          </a:prstGeom>
        </p:spPr>
      </p:pic>
    </p:spTree>
    <p:extLst>
      <p:ext uri="{BB962C8B-B14F-4D97-AF65-F5344CB8AC3E}">
        <p14:creationId xmlns:p14="http://schemas.microsoft.com/office/powerpoint/2010/main" val="2216261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9772D-862F-B59E-8D3B-AF6680C88B1A}"/>
              </a:ext>
            </a:extLst>
          </p:cNvPr>
          <p:cNvSpPr>
            <a:spLocks noGrp="1"/>
          </p:cNvSpPr>
          <p:nvPr>
            <p:ph type="title"/>
          </p:nvPr>
        </p:nvSpPr>
        <p:spPr>
          <a:xfrm>
            <a:off x="3046500" y="-61333"/>
            <a:ext cx="13225780" cy="1069524"/>
          </a:xfrm>
        </p:spPr>
        <p:txBody>
          <a:bodyPr/>
          <a:lstStyle/>
          <a:p>
            <a:r>
              <a:rPr lang="en-IN" dirty="0"/>
              <a:t>LITERATURE SURVEY</a:t>
            </a:r>
          </a:p>
        </p:txBody>
      </p:sp>
      <p:graphicFrame>
        <p:nvGraphicFramePr>
          <p:cNvPr id="6" name="Table 5">
            <a:extLst>
              <a:ext uri="{FF2B5EF4-FFF2-40B4-BE49-F238E27FC236}">
                <a16:creationId xmlns:a16="http://schemas.microsoft.com/office/drawing/2014/main" id="{76D943D6-06F7-A391-DFF5-49EE8F317D6B}"/>
              </a:ext>
            </a:extLst>
          </p:cNvPr>
          <p:cNvGraphicFramePr>
            <a:graphicFrameLocks noGrp="1"/>
          </p:cNvGraphicFramePr>
          <p:nvPr>
            <p:extLst>
              <p:ext uri="{D42A27DB-BD31-4B8C-83A1-F6EECF244321}">
                <p14:modId xmlns:p14="http://schemas.microsoft.com/office/powerpoint/2010/main" val="3575872444"/>
              </p:ext>
            </p:extLst>
          </p:nvPr>
        </p:nvGraphicFramePr>
        <p:xfrm>
          <a:off x="1060450" y="1920875"/>
          <a:ext cx="16565562" cy="7113746"/>
        </p:xfrm>
        <a:graphic>
          <a:graphicData uri="http://schemas.openxmlformats.org/drawingml/2006/table">
            <a:tbl>
              <a:tblPr>
                <a:tableStyleId>{3C2FFA5D-87B4-456A-9821-1D502468CF0F}</a:tableStyleId>
              </a:tblPr>
              <a:tblGrid>
                <a:gridCol w="2760927">
                  <a:extLst>
                    <a:ext uri="{9D8B030D-6E8A-4147-A177-3AD203B41FA5}">
                      <a16:colId xmlns:a16="http://schemas.microsoft.com/office/drawing/2014/main" val="3895010988"/>
                    </a:ext>
                  </a:extLst>
                </a:gridCol>
                <a:gridCol w="2760927">
                  <a:extLst>
                    <a:ext uri="{9D8B030D-6E8A-4147-A177-3AD203B41FA5}">
                      <a16:colId xmlns:a16="http://schemas.microsoft.com/office/drawing/2014/main" val="1261964390"/>
                    </a:ext>
                  </a:extLst>
                </a:gridCol>
                <a:gridCol w="2760927">
                  <a:extLst>
                    <a:ext uri="{9D8B030D-6E8A-4147-A177-3AD203B41FA5}">
                      <a16:colId xmlns:a16="http://schemas.microsoft.com/office/drawing/2014/main" val="3486101973"/>
                    </a:ext>
                  </a:extLst>
                </a:gridCol>
                <a:gridCol w="2760927">
                  <a:extLst>
                    <a:ext uri="{9D8B030D-6E8A-4147-A177-3AD203B41FA5}">
                      <a16:colId xmlns:a16="http://schemas.microsoft.com/office/drawing/2014/main" val="2676900951"/>
                    </a:ext>
                  </a:extLst>
                </a:gridCol>
                <a:gridCol w="2760927">
                  <a:extLst>
                    <a:ext uri="{9D8B030D-6E8A-4147-A177-3AD203B41FA5}">
                      <a16:colId xmlns:a16="http://schemas.microsoft.com/office/drawing/2014/main" val="2350349755"/>
                    </a:ext>
                  </a:extLst>
                </a:gridCol>
                <a:gridCol w="2760927">
                  <a:extLst>
                    <a:ext uri="{9D8B030D-6E8A-4147-A177-3AD203B41FA5}">
                      <a16:colId xmlns:a16="http://schemas.microsoft.com/office/drawing/2014/main" val="4201751169"/>
                    </a:ext>
                  </a:extLst>
                </a:gridCol>
              </a:tblGrid>
              <a:tr h="1993106">
                <a:tc>
                  <a:txBody>
                    <a:bodyPr/>
                    <a:lstStyle/>
                    <a:p>
                      <a:pPr>
                        <a:buNone/>
                      </a:pPr>
                      <a:r>
                        <a:rPr lang="en-IN">
                          <a:latin typeface="Times New Roman" panose="02020603050405020304" pitchFamily="18" charset="0"/>
                          <a:cs typeface="Times New Roman" panose="02020603050405020304" pitchFamily="18" charset="0"/>
                        </a:rPr>
                        <a:t>S.No</a:t>
                      </a:r>
                    </a:p>
                  </a:txBody>
                  <a:tcPr anchor="ctr"/>
                </a:tc>
                <a:tc>
                  <a:txBody>
                    <a:bodyPr/>
                    <a:lstStyle/>
                    <a:p>
                      <a:pPr>
                        <a:buNone/>
                      </a:pPr>
                      <a:r>
                        <a:rPr lang="en-IN">
                          <a:latin typeface="Times New Roman" panose="02020603050405020304" pitchFamily="18" charset="0"/>
                          <a:cs typeface="Times New Roman" panose="02020603050405020304" pitchFamily="18" charset="0"/>
                        </a:rPr>
                        <a:t>Author(s) &amp; Year</a:t>
                      </a:r>
                    </a:p>
                  </a:txBody>
                  <a:tcPr anchor="ctr"/>
                </a:tc>
                <a:tc>
                  <a:txBody>
                    <a:bodyPr/>
                    <a:lstStyle/>
                    <a:p>
                      <a:pPr>
                        <a:buNone/>
                      </a:pPr>
                      <a:r>
                        <a:rPr lang="en-IN">
                          <a:latin typeface="Times New Roman" panose="02020603050405020304" pitchFamily="18" charset="0"/>
                          <a:cs typeface="Times New Roman" panose="02020603050405020304" pitchFamily="18" charset="0"/>
                        </a:rPr>
                        <a:t>Title</a:t>
                      </a:r>
                    </a:p>
                  </a:txBody>
                  <a:tcPr anchor="ctr"/>
                </a:tc>
                <a:tc>
                  <a:txBody>
                    <a:bodyPr/>
                    <a:lstStyle/>
                    <a:p>
                      <a:pPr>
                        <a:buNone/>
                      </a:pPr>
                      <a:r>
                        <a:rPr lang="en-IN">
                          <a:latin typeface="Times New Roman" panose="02020603050405020304" pitchFamily="18" charset="0"/>
                          <a:cs typeface="Times New Roman" panose="02020603050405020304" pitchFamily="18" charset="0"/>
                        </a:rPr>
                        <a:t>Methodology Used</a:t>
                      </a:r>
                    </a:p>
                  </a:txBody>
                  <a:tcPr anchor="ctr"/>
                </a:tc>
                <a:tc>
                  <a:txBody>
                    <a:bodyPr/>
                    <a:lstStyle/>
                    <a:p>
                      <a:pPr>
                        <a:buNone/>
                      </a:pPr>
                      <a:r>
                        <a:rPr lang="en-IN">
                          <a:latin typeface="Times New Roman" panose="02020603050405020304" pitchFamily="18" charset="0"/>
                          <a:cs typeface="Times New Roman" panose="02020603050405020304" pitchFamily="18" charset="0"/>
                        </a:rPr>
                        <a:t>Key Findings</a:t>
                      </a:r>
                    </a:p>
                  </a:txBody>
                  <a:tcPr anchor="ctr"/>
                </a:tc>
                <a:tc>
                  <a:txBody>
                    <a:bodyPr/>
                    <a:lstStyle/>
                    <a:p>
                      <a:pPr>
                        <a:buNone/>
                      </a:pPr>
                      <a:r>
                        <a:rPr lang="en-IN">
                          <a:latin typeface="Times New Roman" panose="02020603050405020304" pitchFamily="18" charset="0"/>
                          <a:cs typeface="Times New Roman" panose="02020603050405020304" pitchFamily="18" charset="0"/>
                        </a:rPr>
                        <a:t>Limitation</a:t>
                      </a:r>
                    </a:p>
                  </a:txBody>
                  <a:tcPr anchor="ctr"/>
                </a:tc>
                <a:extLst>
                  <a:ext uri="{0D108BD9-81ED-4DB2-BD59-A6C34878D82A}">
                    <a16:rowId xmlns:a16="http://schemas.microsoft.com/office/drawing/2014/main" val="3401673819"/>
                  </a:ext>
                </a:extLst>
              </a:tr>
              <a:tr h="0">
                <a:tc>
                  <a:txBody>
                    <a:bodyPr/>
                    <a:lstStyle/>
                    <a:p>
                      <a:pPr>
                        <a:buNone/>
                      </a:pPr>
                      <a:r>
                        <a:rPr lang="en-IN">
                          <a:latin typeface="Times New Roman" panose="02020603050405020304" pitchFamily="18" charset="0"/>
                          <a:cs typeface="Times New Roman" panose="02020603050405020304" pitchFamily="18" charset="0"/>
                        </a:rPr>
                        <a:t>1</a:t>
                      </a:r>
                    </a:p>
                  </a:txBody>
                  <a:tcPr anchor="ctr"/>
                </a:tc>
                <a:tc>
                  <a:txBody>
                    <a:bodyPr/>
                    <a:lstStyle/>
                    <a:p>
                      <a:pPr>
                        <a:buNone/>
                      </a:pPr>
                      <a:r>
                        <a:rPr lang="en-IN" dirty="0">
                          <a:latin typeface="Times New Roman" panose="02020603050405020304" pitchFamily="18" charset="0"/>
                          <a:cs typeface="Times New Roman" panose="02020603050405020304" pitchFamily="18" charset="0"/>
                        </a:rPr>
                        <a:t>Zhou et al., 2024</a:t>
                      </a:r>
                    </a:p>
                  </a:txBody>
                  <a:tcPr anchor="ctr"/>
                </a:tc>
                <a:tc>
                  <a:txBody>
                    <a:bodyPr/>
                    <a:lstStyle/>
                    <a:p>
                      <a:pPr>
                        <a:buNone/>
                      </a:pPr>
                      <a:r>
                        <a:rPr lang="en-US">
                          <a:latin typeface="Times New Roman" panose="02020603050405020304" pitchFamily="18" charset="0"/>
                          <a:cs typeface="Times New Roman" panose="02020603050405020304" pitchFamily="18" charset="0"/>
                        </a:rPr>
                        <a:t>Video Image Intelligent Recognition for Water Turbidity Monitoring</a:t>
                      </a:r>
                    </a:p>
                  </a:txBody>
                  <a:tcPr anchor="ctr"/>
                </a:tc>
                <a:tc>
                  <a:txBody>
                    <a:bodyPr/>
                    <a:lstStyle/>
                    <a:p>
                      <a:pPr>
                        <a:buNone/>
                      </a:pPr>
                      <a:r>
                        <a:rPr lang="en-US">
                          <a:latin typeface="Times New Roman" panose="02020603050405020304" pitchFamily="18" charset="0"/>
                          <a:cs typeface="Times New Roman" panose="02020603050405020304" pitchFamily="18" charset="0"/>
                        </a:rPr>
                        <a:t>Deep Learning (ResNet), Transfer Learning, Image Regression</a:t>
                      </a:r>
                    </a:p>
                  </a:txBody>
                  <a:tcPr anchor="ctr"/>
                </a:tc>
                <a:tc>
                  <a:txBody>
                    <a:bodyPr/>
                    <a:lstStyle/>
                    <a:p>
                      <a:pPr>
                        <a:buNone/>
                      </a:pPr>
                      <a:r>
                        <a:rPr lang="en-US">
                          <a:latin typeface="Times New Roman" panose="02020603050405020304" pitchFamily="18" charset="0"/>
                          <a:cs typeface="Times New Roman" panose="02020603050405020304" pitchFamily="18" charset="0"/>
                        </a:rPr>
                        <a:t>Achieved high accuracy in river turbidity estimation under varying lighting conditions</a:t>
                      </a:r>
                    </a:p>
                  </a:txBody>
                  <a:tcPr anchor="ctr"/>
                </a:tc>
                <a:tc>
                  <a:txBody>
                    <a:bodyPr/>
                    <a:lstStyle/>
                    <a:p>
                      <a:pPr>
                        <a:buNone/>
                      </a:pPr>
                      <a:r>
                        <a:rPr lang="en-US">
                          <a:latin typeface="Times New Roman" panose="02020603050405020304" pitchFamily="18" charset="0"/>
                          <a:cs typeface="Times New Roman" panose="02020603050405020304" pitchFamily="18" charset="0"/>
                        </a:rPr>
                        <a:t>Requires large training dataset and computational power</a:t>
                      </a:r>
                    </a:p>
                  </a:txBody>
                  <a:tcPr anchor="ctr"/>
                </a:tc>
                <a:extLst>
                  <a:ext uri="{0D108BD9-81ED-4DB2-BD59-A6C34878D82A}">
                    <a16:rowId xmlns:a16="http://schemas.microsoft.com/office/drawing/2014/main" val="1645754342"/>
                  </a:ext>
                </a:extLst>
              </a:tr>
              <a:tr h="0">
                <a:tc>
                  <a:txBody>
                    <a:bodyPr/>
                    <a:lstStyle/>
                    <a:p>
                      <a:pPr>
                        <a:buNone/>
                      </a:pPr>
                      <a:r>
                        <a:rPr lang="en-IN">
                          <a:latin typeface="Times New Roman" panose="02020603050405020304" pitchFamily="18" charset="0"/>
                          <a:cs typeface="Times New Roman" panose="02020603050405020304" pitchFamily="18" charset="0"/>
                        </a:rPr>
                        <a:t>2</a:t>
                      </a:r>
                    </a:p>
                  </a:txBody>
                  <a:tcPr anchor="ctr"/>
                </a:tc>
                <a:tc>
                  <a:txBody>
                    <a:bodyPr/>
                    <a:lstStyle/>
                    <a:p>
                      <a:pPr>
                        <a:buNone/>
                      </a:pPr>
                      <a:r>
                        <a:rPr lang="en-IN" dirty="0">
                          <a:latin typeface="Times New Roman" panose="02020603050405020304" pitchFamily="18" charset="0"/>
                          <a:cs typeface="Times New Roman" panose="02020603050405020304" pitchFamily="18" charset="0"/>
                        </a:rPr>
                        <a:t>Mohammed, 2024</a:t>
                      </a:r>
                    </a:p>
                  </a:txBody>
                  <a:tcPr anchor="ctr"/>
                </a:tc>
                <a:tc>
                  <a:txBody>
                    <a:bodyPr/>
                    <a:lstStyle/>
                    <a:p>
                      <a:pPr>
                        <a:buNone/>
                      </a:pPr>
                      <a:r>
                        <a:rPr lang="en-US">
                          <a:latin typeface="Times New Roman" panose="02020603050405020304" pitchFamily="18" charset="0"/>
                          <a:cs typeface="Times New Roman" panose="02020603050405020304" pitchFamily="18" charset="0"/>
                        </a:rPr>
                        <a:t>Determine Water Turbidity Using Image Processing Technology</a:t>
                      </a:r>
                    </a:p>
                  </a:txBody>
                  <a:tcPr anchor="ctr"/>
                </a:tc>
                <a:tc>
                  <a:txBody>
                    <a:bodyPr/>
                    <a:lstStyle/>
                    <a:p>
                      <a:pPr>
                        <a:buNone/>
                      </a:pPr>
                      <a:r>
                        <a:rPr lang="en-IN">
                          <a:latin typeface="Times New Roman" panose="02020603050405020304" pitchFamily="18" charset="0"/>
                          <a:cs typeface="Times New Roman" panose="02020603050405020304" pitchFamily="18" charset="0"/>
                        </a:rPr>
                        <a:t>CNN-based classification using Python</a:t>
                      </a:r>
                    </a:p>
                  </a:txBody>
                  <a:tcPr anchor="ctr"/>
                </a:tc>
                <a:tc>
                  <a:txBody>
                    <a:bodyPr/>
                    <a:lstStyle/>
                    <a:p>
                      <a:pPr>
                        <a:buNone/>
                      </a:pPr>
                      <a:r>
                        <a:rPr lang="en-US">
                          <a:latin typeface="Times New Roman" panose="02020603050405020304" pitchFamily="18" charset="0"/>
                          <a:cs typeface="Times New Roman" panose="02020603050405020304" pitchFamily="18" charset="0"/>
                        </a:rPr>
                        <a:t>Achieved ~91% accuracy in turbidity classification</a:t>
                      </a:r>
                    </a:p>
                  </a:txBody>
                  <a:tcPr anchor="ctr"/>
                </a:tc>
                <a:tc>
                  <a:txBody>
                    <a:bodyPr/>
                    <a:lstStyle/>
                    <a:p>
                      <a:pPr>
                        <a:buNone/>
                      </a:pPr>
                      <a:r>
                        <a:rPr lang="en-US">
                          <a:latin typeface="Times New Roman" panose="02020603050405020304" pitchFamily="18" charset="0"/>
                          <a:cs typeface="Times New Roman" panose="02020603050405020304" pitchFamily="18" charset="0"/>
                        </a:rPr>
                        <a:t>Mostly tested in controlled laboratory conditions</a:t>
                      </a:r>
                    </a:p>
                  </a:txBody>
                  <a:tcPr anchor="ctr"/>
                </a:tc>
                <a:extLst>
                  <a:ext uri="{0D108BD9-81ED-4DB2-BD59-A6C34878D82A}">
                    <a16:rowId xmlns:a16="http://schemas.microsoft.com/office/drawing/2014/main" val="1227071369"/>
                  </a:ext>
                </a:extLst>
              </a:tr>
              <a:tr h="0">
                <a:tc>
                  <a:txBody>
                    <a:bodyPr/>
                    <a:lstStyle/>
                    <a:p>
                      <a:pPr>
                        <a:buNone/>
                      </a:pPr>
                      <a:r>
                        <a:rPr lang="en-IN">
                          <a:latin typeface="Times New Roman" panose="02020603050405020304" pitchFamily="18" charset="0"/>
                          <a:cs typeface="Times New Roman" panose="02020603050405020304" pitchFamily="18" charset="0"/>
                        </a:rPr>
                        <a:t>3</a:t>
                      </a:r>
                    </a:p>
                  </a:txBody>
                  <a:tcPr anchor="ctr"/>
                </a:tc>
                <a:tc>
                  <a:txBody>
                    <a:bodyPr/>
                    <a:lstStyle/>
                    <a:p>
                      <a:pPr>
                        <a:buNone/>
                      </a:pPr>
                      <a:r>
                        <a:rPr lang="en-IN">
                          <a:latin typeface="Times New Roman" panose="02020603050405020304" pitchFamily="18" charset="0"/>
                          <a:cs typeface="Times New Roman" panose="02020603050405020304" pitchFamily="18" charset="0"/>
                        </a:rPr>
                        <a:t>Nie et al., 2024</a:t>
                      </a:r>
                    </a:p>
                  </a:txBody>
                  <a:tcPr anchor="ctr"/>
                </a:tc>
                <a:tc>
                  <a:txBody>
                    <a:bodyPr/>
                    <a:lstStyle/>
                    <a:p>
                      <a:pPr>
                        <a:buNone/>
                      </a:pPr>
                      <a:r>
                        <a:rPr lang="en-US">
                          <a:latin typeface="Times New Roman" panose="02020603050405020304" pitchFamily="18" charset="0"/>
                          <a:cs typeface="Times New Roman" panose="02020603050405020304" pitchFamily="18" charset="0"/>
                        </a:rPr>
                        <a:t>Improved CNN Model for Water Turbidity Classification</a:t>
                      </a:r>
                    </a:p>
                  </a:txBody>
                  <a:tcPr anchor="ctr"/>
                </a:tc>
                <a:tc>
                  <a:txBody>
                    <a:bodyPr/>
                    <a:lstStyle/>
                    <a:p>
                      <a:pPr>
                        <a:buNone/>
                      </a:pPr>
                      <a:r>
                        <a:rPr lang="en-US">
                          <a:latin typeface="Times New Roman" panose="02020603050405020304" pitchFamily="18" charset="0"/>
                          <a:cs typeface="Times New Roman" panose="02020603050405020304" pitchFamily="18" charset="0"/>
                        </a:rPr>
                        <a:t>Optimized CNN architecture with noise augmentation</a:t>
                      </a:r>
                    </a:p>
                  </a:txBody>
                  <a:tcPr anchor="ctr"/>
                </a:tc>
                <a:tc>
                  <a:txBody>
                    <a:bodyPr/>
                    <a:lstStyle/>
                    <a:p>
                      <a:pPr>
                        <a:buNone/>
                      </a:pPr>
                      <a:r>
                        <a:rPr lang="en-US">
                          <a:latin typeface="Times New Roman" panose="02020603050405020304" pitchFamily="18" charset="0"/>
                          <a:cs typeface="Times New Roman" panose="02020603050405020304" pitchFamily="18" charset="0"/>
                        </a:rPr>
                        <a:t>Improved prediction accuracy in noisy environments</a:t>
                      </a:r>
                    </a:p>
                  </a:txBody>
                  <a:tcPr anchor="ctr"/>
                </a:tc>
                <a:tc>
                  <a:txBody>
                    <a:bodyPr/>
                    <a:lstStyle/>
                    <a:p>
                      <a:pPr>
                        <a:buNone/>
                      </a:pPr>
                      <a:r>
                        <a:rPr lang="en-US">
                          <a:latin typeface="Times New Roman" panose="02020603050405020304" pitchFamily="18" charset="0"/>
                          <a:cs typeface="Times New Roman" panose="02020603050405020304" pitchFamily="18" charset="0"/>
                        </a:rPr>
                        <a:t>Model complexity increases training time</a:t>
                      </a:r>
                    </a:p>
                  </a:txBody>
                  <a:tcPr anchor="ctr"/>
                </a:tc>
                <a:extLst>
                  <a:ext uri="{0D108BD9-81ED-4DB2-BD59-A6C34878D82A}">
                    <a16:rowId xmlns:a16="http://schemas.microsoft.com/office/drawing/2014/main" val="417091025"/>
                  </a:ext>
                </a:extLst>
              </a:tr>
              <a:tr h="262414">
                <a:tc>
                  <a:txBody>
                    <a:bodyPr/>
                    <a:lstStyle/>
                    <a:p>
                      <a:pPr>
                        <a:buNone/>
                      </a:pPr>
                      <a:r>
                        <a:rPr lang="en-IN">
                          <a:latin typeface="Times New Roman" panose="02020603050405020304" pitchFamily="18" charset="0"/>
                          <a:cs typeface="Times New Roman" panose="02020603050405020304" pitchFamily="18" charset="0"/>
                        </a:rPr>
                        <a:t>4</a:t>
                      </a:r>
                    </a:p>
                  </a:txBody>
                  <a:tcPr anchor="ctr"/>
                </a:tc>
                <a:tc>
                  <a:txBody>
                    <a:bodyPr/>
                    <a:lstStyle/>
                    <a:p>
                      <a:pPr>
                        <a:buNone/>
                      </a:pPr>
                      <a:r>
                        <a:rPr lang="en-IN">
                          <a:latin typeface="Times New Roman" panose="02020603050405020304" pitchFamily="18" charset="0"/>
                          <a:cs typeface="Times New Roman" panose="02020603050405020304" pitchFamily="18" charset="0"/>
                        </a:rPr>
                        <a:t>Luviano Soto et al., 2024</a:t>
                      </a:r>
                    </a:p>
                  </a:txBody>
                  <a:tcPr anchor="ctr"/>
                </a:tc>
                <a:tc>
                  <a:txBody>
                    <a:bodyPr/>
                    <a:lstStyle/>
                    <a:p>
                      <a:pPr>
                        <a:buNone/>
                      </a:pPr>
                      <a:r>
                        <a:rPr lang="en-US">
                          <a:latin typeface="Times New Roman" panose="02020603050405020304" pitchFamily="18" charset="0"/>
                          <a:cs typeface="Times New Roman" panose="02020603050405020304" pitchFamily="18" charset="0"/>
                        </a:rPr>
                        <a:t>Image-Based Water Turbidity Classification Using CNN</a:t>
                      </a:r>
                    </a:p>
                  </a:txBody>
                  <a:tcPr anchor="ctr"/>
                </a:tc>
                <a:tc>
                  <a:txBody>
                    <a:bodyPr/>
                    <a:lstStyle/>
                    <a:p>
                      <a:pPr>
                        <a:buNone/>
                      </a:pPr>
                      <a:r>
                        <a:rPr lang="en-IN">
                          <a:latin typeface="Times New Roman" panose="02020603050405020304" pitchFamily="18" charset="0"/>
                          <a:cs typeface="Times New Roman" panose="02020603050405020304" pitchFamily="18" charset="0"/>
                        </a:rPr>
                        <a:t>EfficientNet-B0 with Transfer Learning</a:t>
                      </a:r>
                    </a:p>
                  </a:txBody>
                  <a:tcPr anchor="ctr"/>
                </a:tc>
                <a:tc>
                  <a:txBody>
                    <a:bodyPr/>
                    <a:lstStyle/>
                    <a:p>
                      <a:pPr>
                        <a:buNone/>
                      </a:pPr>
                      <a:r>
                        <a:rPr lang="en-US">
                          <a:latin typeface="Times New Roman" panose="02020603050405020304" pitchFamily="18" charset="0"/>
                          <a:cs typeface="Times New Roman" panose="02020603050405020304" pitchFamily="18" charset="0"/>
                        </a:rPr>
                        <a:t>Achieved very high classification accuracy (~99%)</a:t>
                      </a:r>
                    </a:p>
                  </a:txBody>
                  <a:tcPr anchor="ctr"/>
                </a:tc>
                <a:tc>
                  <a:txBody>
                    <a:bodyPr/>
                    <a:lstStyle/>
                    <a:p>
                      <a:pPr>
                        <a:buNone/>
                      </a:pPr>
                      <a:r>
                        <a:rPr lang="en-IN">
                          <a:latin typeface="Times New Roman" panose="02020603050405020304" pitchFamily="18" charset="0"/>
                          <a:cs typeface="Times New Roman" panose="02020603050405020304" pitchFamily="18" charset="0"/>
                        </a:rPr>
                        <a:t>Requires standardized image capture conditions</a:t>
                      </a:r>
                    </a:p>
                  </a:txBody>
                  <a:tcPr anchor="ctr"/>
                </a:tc>
                <a:extLst>
                  <a:ext uri="{0D108BD9-81ED-4DB2-BD59-A6C34878D82A}">
                    <a16:rowId xmlns:a16="http://schemas.microsoft.com/office/drawing/2014/main" val="446149371"/>
                  </a:ext>
                </a:extLst>
              </a:tr>
              <a:tr h="0">
                <a:tc>
                  <a:txBody>
                    <a:bodyPr/>
                    <a:lstStyle/>
                    <a:p>
                      <a:pPr>
                        <a:buNone/>
                      </a:pPr>
                      <a:r>
                        <a:rPr lang="en-IN">
                          <a:latin typeface="Times New Roman" panose="02020603050405020304" pitchFamily="18" charset="0"/>
                          <a:cs typeface="Times New Roman" panose="02020603050405020304" pitchFamily="18" charset="0"/>
                        </a:rPr>
                        <a:t>5</a:t>
                      </a:r>
                    </a:p>
                  </a:txBody>
                  <a:tcPr anchor="ctr"/>
                </a:tc>
                <a:tc>
                  <a:txBody>
                    <a:bodyPr/>
                    <a:lstStyle/>
                    <a:p>
                      <a:pPr>
                        <a:buNone/>
                      </a:pPr>
                      <a:r>
                        <a:rPr lang="en-IN">
                          <a:latin typeface="Times New Roman" panose="02020603050405020304" pitchFamily="18" charset="0"/>
                          <a:cs typeface="Times New Roman" panose="02020603050405020304" pitchFamily="18" charset="0"/>
                        </a:rPr>
                        <a:t>Miglino et al., 2024</a:t>
                      </a:r>
                    </a:p>
                  </a:txBody>
                  <a:tcPr anchor="ctr"/>
                </a:tc>
                <a:tc>
                  <a:txBody>
                    <a:bodyPr/>
                    <a:lstStyle/>
                    <a:p>
                      <a:pPr>
                        <a:buNone/>
                      </a:pPr>
                      <a:r>
                        <a:rPr lang="en-US" dirty="0">
                          <a:latin typeface="Times New Roman" panose="02020603050405020304" pitchFamily="18" charset="0"/>
                          <a:cs typeface="Times New Roman" panose="02020603050405020304" pitchFamily="18" charset="0"/>
                        </a:rPr>
                        <a:t>Continuous River Turbidity Monitoring Using Camera Systems</a:t>
                      </a:r>
                    </a:p>
                  </a:txBody>
                  <a:tcPr anchor="ctr"/>
                </a:tc>
                <a:tc>
                  <a:txBody>
                    <a:bodyPr/>
                    <a:lstStyle/>
                    <a:p>
                      <a:pPr>
                        <a:buNone/>
                      </a:pPr>
                      <a:r>
                        <a:rPr lang="en-US">
                          <a:latin typeface="Times New Roman" panose="02020603050405020304" pitchFamily="18" charset="0"/>
                          <a:cs typeface="Times New Roman" panose="02020603050405020304" pitchFamily="18" charset="0"/>
                        </a:rPr>
                        <a:t>Field-based digital imaging, regression analysis</a:t>
                      </a:r>
                    </a:p>
                  </a:txBody>
                  <a:tcPr anchor="ctr"/>
                </a:tc>
                <a:tc>
                  <a:txBody>
                    <a:bodyPr/>
                    <a:lstStyle/>
                    <a:p>
                      <a:pPr>
                        <a:buNone/>
                      </a:pPr>
                      <a:r>
                        <a:rPr lang="en-US">
                          <a:latin typeface="Times New Roman" panose="02020603050405020304" pitchFamily="18" charset="0"/>
                          <a:cs typeface="Times New Roman" panose="02020603050405020304" pitchFamily="18" charset="0"/>
                        </a:rPr>
                        <a:t>Demonstrated cost-effective real-time monitoring in natural environments</a:t>
                      </a:r>
                    </a:p>
                  </a:txBody>
                  <a:tcPr anchor="ctr"/>
                </a:tc>
                <a:tc>
                  <a:txBody>
                    <a:bodyPr/>
                    <a:lstStyle/>
                    <a:p>
                      <a:pPr>
                        <a:buNone/>
                      </a:pPr>
                      <a:r>
                        <a:rPr lang="en-IN" dirty="0">
                          <a:latin typeface="Times New Roman" panose="02020603050405020304" pitchFamily="18" charset="0"/>
                          <a:cs typeface="Times New Roman" panose="02020603050405020304" pitchFamily="18" charset="0"/>
                        </a:rPr>
                        <a:t>Environmental factors (rain, reflection) affect performance</a:t>
                      </a:r>
                    </a:p>
                  </a:txBody>
                  <a:tcPr anchor="ctr"/>
                </a:tc>
                <a:extLst>
                  <a:ext uri="{0D108BD9-81ED-4DB2-BD59-A6C34878D82A}">
                    <a16:rowId xmlns:a16="http://schemas.microsoft.com/office/drawing/2014/main" val="1795377518"/>
                  </a:ext>
                </a:extLst>
              </a:tr>
            </a:tbl>
          </a:graphicData>
        </a:graphic>
      </p:graphicFrame>
    </p:spTree>
    <p:extLst>
      <p:ext uri="{BB962C8B-B14F-4D97-AF65-F5344CB8AC3E}">
        <p14:creationId xmlns:p14="http://schemas.microsoft.com/office/powerpoint/2010/main" val="2541678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2DB78-C863-33A6-1A17-124DC0327995}"/>
              </a:ext>
            </a:extLst>
          </p:cNvPr>
          <p:cNvSpPr>
            <a:spLocks noGrp="1"/>
          </p:cNvSpPr>
          <p:nvPr>
            <p:ph type="title"/>
          </p:nvPr>
        </p:nvSpPr>
        <p:spPr>
          <a:xfrm>
            <a:off x="2986449" y="473075"/>
            <a:ext cx="13225780" cy="1069524"/>
          </a:xfrm>
        </p:spPr>
        <p:txBody>
          <a:bodyPr/>
          <a:lstStyle/>
          <a:p>
            <a:pPr algn="ctr"/>
            <a:r>
              <a:rPr lang="en-US" dirty="0"/>
              <a:t>ARCHITECTURE DIAGRAM</a:t>
            </a:r>
            <a:endParaRPr lang="en-IN" dirty="0"/>
          </a:p>
        </p:txBody>
      </p:sp>
      <p:pic>
        <p:nvPicPr>
          <p:cNvPr id="5" name="Picture 4">
            <a:extLst>
              <a:ext uri="{FF2B5EF4-FFF2-40B4-BE49-F238E27FC236}">
                <a16:creationId xmlns:a16="http://schemas.microsoft.com/office/drawing/2014/main" id="{49B32074-87E4-46C4-3302-C18CECAEE551}"/>
              </a:ext>
            </a:extLst>
          </p:cNvPr>
          <p:cNvPicPr>
            <a:picLocks noChangeAspect="1"/>
          </p:cNvPicPr>
          <p:nvPr/>
        </p:nvPicPr>
        <p:blipFill>
          <a:blip r:embed="rId2"/>
          <a:stretch>
            <a:fillRect/>
          </a:stretch>
        </p:blipFill>
        <p:spPr>
          <a:xfrm>
            <a:off x="3941489" y="2351300"/>
            <a:ext cx="11315700" cy="7543800"/>
          </a:xfrm>
          <a:prstGeom prst="rect">
            <a:avLst/>
          </a:prstGeom>
        </p:spPr>
      </p:pic>
    </p:spTree>
    <p:extLst>
      <p:ext uri="{BB962C8B-B14F-4D97-AF65-F5344CB8AC3E}">
        <p14:creationId xmlns:p14="http://schemas.microsoft.com/office/powerpoint/2010/main" val="2887566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1697-F08A-FA38-C974-04E6C8F28CB2}"/>
              </a:ext>
            </a:extLst>
          </p:cNvPr>
          <p:cNvSpPr>
            <a:spLocks noGrp="1"/>
          </p:cNvSpPr>
          <p:nvPr>
            <p:ph type="title"/>
          </p:nvPr>
        </p:nvSpPr>
        <p:spPr>
          <a:xfrm>
            <a:off x="2185079" y="320675"/>
            <a:ext cx="15697200" cy="1838965"/>
          </a:xfrm>
        </p:spPr>
        <p:txBody>
          <a:bodyPr/>
          <a:lstStyle/>
          <a:p>
            <a:pPr algn="ctr"/>
            <a:r>
              <a:rPr lang="en-IN" sz="5000" dirty="0"/>
              <a:t>Module 1: Image Acquisition &amp; Preprocessing </a:t>
            </a:r>
            <a:br>
              <a:rPr lang="en-IN" dirty="0"/>
            </a:br>
            <a:endParaRPr lang="en-IN" dirty="0"/>
          </a:p>
        </p:txBody>
      </p:sp>
      <p:sp>
        <p:nvSpPr>
          <p:cNvPr id="3" name="Text Placeholder 2">
            <a:extLst>
              <a:ext uri="{FF2B5EF4-FFF2-40B4-BE49-F238E27FC236}">
                <a16:creationId xmlns:a16="http://schemas.microsoft.com/office/drawing/2014/main" id="{E9380CBF-62B5-5A96-85EE-DCE400D89A07}"/>
              </a:ext>
            </a:extLst>
          </p:cNvPr>
          <p:cNvSpPr>
            <a:spLocks noGrp="1"/>
          </p:cNvSpPr>
          <p:nvPr>
            <p:ph type="body" idx="1"/>
          </p:nvPr>
        </p:nvSpPr>
        <p:spPr>
          <a:xfrm>
            <a:off x="298451" y="2454275"/>
            <a:ext cx="10820400" cy="6845781"/>
          </a:xfrm>
        </p:spPr>
        <p:txBody>
          <a:bodyPr/>
          <a:lstStyle/>
          <a:p>
            <a:pPr algn="just">
              <a:lnSpc>
                <a:spcPct val="150000"/>
              </a:lnSpc>
            </a:pPr>
            <a:r>
              <a:rPr lang="en-US" b="1" dirty="0"/>
              <a:t>🔸 Image Acquisition</a:t>
            </a:r>
          </a:p>
          <a:p>
            <a:pPr marL="457200" indent="-457200" algn="just">
              <a:lnSpc>
                <a:spcPct val="150000"/>
              </a:lnSpc>
              <a:buFont typeface="Wingdings" panose="05000000000000000000" pitchFamily="2" charset="2"/>
              <a:buChar char="Ø"/>
            </a:pPr>
            <a:r>
              <a:rPr lang="en-US" dirty="0"/>
              <a:t>The system captures water images using a </a:t>
            </a:r>
            <a:r>
              <a:rPr lang="en-US" b="1" dirty="0"/>
              <a:t>mobile camera</a:t>
            </a:r>
            <a:r>
              <a:rPr lang="en-US" dirty="0"/>
              <a:t>.</a:t>
            </a:r>
          </a:p>
          <a:p>
            <a:pPr marL="457200" indent="-457200" algn="just">
              <a:lnSpc>
                <a:spcPct val="150000"/>
              </a:lnSpc>
              <a:buFont typeface="Wingdings" panose="05000000000000000000" pitchFamily="2" charset="2"/>
              <a:buChar char="Ø"/>
            </a:pPr>
            <a:r>
              <a:rPr lang="en-US" dirty="0"/>
              <a:t>The captured image becomes the input for further processing.</a:t>
            </a:r>
          </a:p>
          <a:p>
            <a:pPr algn="just">
              <a:lnSpc>
                <a:spcPct val="150000"/>
              </a:lnSpc>
            </a:pPr>
            <a:r>
              <a:rPr lang="en-US" b="1" dirty="0"/>
              <a:t>🔸 Preprocessing</a:t>
            </a:r>
          </a:p>
          <a:p>
            <a:pPr marL="457200" indent="-457200" algn="just">
              <a:lnSpc>
                <a:spcPct val="150000"/>
              </a:lnSpc>
              <a:buFont typeface="Wingdings" panose="05000000000000000000" pitchFamily="2" charset="2"/>
              <a:buChar char="Ø"/>
            </a:pPr>
            <a:r>
              <a:rPr lang="en-US" b="1" dirty="0"/>
              <a:t>Noise Reduction</a:t>
            </a:r>
            <a:r>
              <a:rPr lang="en-US" dirty="0"/>
              <a:t> – Removes unwanted camera noise using Gaussian Blur.</a:t>
            </a:r>
          </a:p>
          <a:p>
            <a:pPr marL="457200" indent="-457200" algn="just">
              <a:lnSpc>
                <a:spcPct val="150000"/>
              </a:lnSpc>
              <a:buFont typeface="Wingdings" panose="05000000000000000000" pitchFamily="2" charset="2"/>
              <a:buChar char="Ø"/>
            </a:pPr>
            <a:r>
              <a:rPr lang="en-US" b="1" dirty="0"/>
              <a:t>Resizing</a:t>
            </a:r>
            <a:r>
              <a:rPr lang="en-US" dirty="0"/>
              <a:t> – Standardizes image size for consistent processing.</a:t>
            </a:r>
          </a:p>
          <a:p>
            <a:pPr marL="457200" indent="-457200" algn="just">
              <a:lnSpc>
                <a:spcPct val="150000"/>
              </a:lnSpc>
              <a:buFont typeface="Wingdings" panose="05000000000000000000" pitchFamily="2" charset="2"/>
              <a:buChar char="Ø"/>
            </a:pPr>
            <a:r>
              <a:rPr lang="en-US" b="1" dirty="0"/>
              <a:t>Color Space Conversion</a:t>
            </a:r>
            <a:r>
              <a:rPr lang="en-US" dirty="0"/>
              <a:t> – Converts BGR to HSV or Grayscale for better color and clarity analysis.</a:t>
            </a:r>
          </a:p>
          <a:p>
            <a:pPr marL="457200" indent="-457200" algn="just">
              <a:lnSpc>
                <a:spcPct val="150000"/>
              </a:lnSpc>
              <a:buFont typeface="Wingdings" panose="05000000000000000000" pitchFamily="2" charset="2"/>
              <a:buChar char="Ø"/>
            </a:pPr>
            <a:r>
              <a:rPr lang="en-US" b="1" dirty="0"/>
              <a:t>Contrast Enhancement</a:t>
            </a:r>
            <a:r>
              <a:rPr lang="en-US" dirty="0"/>
              <a:t> – Improves visibility of water particles.</a:t>
            </a:r>
          </a:p>
          <a:p>
            <a:endParaRPr lang="en-IN" dirty="0"/>
          </a:p>
        </p:txBody>
      </p:sp>
      <p:pic>
        <p:nvPicPr>
          <p:cNvPr id="6" name="Picture 5">
            <a:extLst>
              <a:ext uri="{FF2B5EF4-FFF2-40B4-BE49-F238E27FC236}">
                <a16:creationId xmlns:a16="http://schemas.microsoft.com/office/drawing/2014/main" id="{F6BCDE57-0ABA-10D5-25C1-DB42D57228CA}"/>
              </a:ext>
            </a:extLst>
          </p:cNvPr>
          <p:cNvPicPr>
            <a:picLocks noChangeAspect="1"/>
          </p:cNvPicPr>
          <p:nvPr/>
        </p:nvPicPr>
        <p:blipFill>
          <a:blip r:embed="rId2"/>
          <a:stretch>
            <a:fillRect/>
          </a:stretch>
        </p:blipFill>
        <p:spPr>
          <a:xfrm>
            <a:off x="11220822" y="3978275"/>
            <a:ext cx="8605371" cy="5736914"/>
          </a:xfrm>
          <a:prstGeom prst="rect">
            <a:avLst/>
          </a:prstGeom>
        </p:spPr>
      </p:pic>
    </p:spTree>
    <p:extLst>
      <p:ext uri="{BB962C8B-B14F-4D97-AF65-F5344CB8AC3E}">
        <p14:creationId xmlns:p14="http://schemas.microsoft.com/office/powerpoint/2010/main" val="1058707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26704-86C1-286B-37F3-2D8E598BE2AB}"/>
              </a:ext>
            </a:extLst>
          </p:cNvPr>
          <p:cNvSpPr>
            <a:spLocks noGrp="1"/>
          </p:cNvSpPr>
          <p:nvPr>
            <p:ph type="title"/>
          </p:nvPr>
        </p:nvSpPr>
        <p:spPr>
          <a:xfrm>
            <a:off x="3046500" y="-61333"/>
            <a:ext cx="14503630" cy="1538883"/>
          </a:xfrm>
        </p:spPr>
        <p:txBody>
          <a:bodyPr/>
          <a:lstStyle/>
          <a:p>
            <a:r>
              <a:rPr lang="en-IN" sz="5000" dirty="0"/>
              <a:t>Module 2 : Feature Extraction &amp; Analysis With CNN</a:t>
            </a:r>
          </a:p>
        </p:txBody>
      </p:sp>
      <p:sp>
        <p:nvSpPr>
          <p:cNvPr id="3" name="Text Placeholder 2">
            <a:extLst>
              <a:ext uri="{FF2B5EF4-FFF2-40B4-BE49-F238E27FC236}">
                <a16:creationId xmlns:a16="http://schemas.microsoft.com/office/drawing/2014/main" id="{7B70AF33-4AA5-7F5D-21EB-734224FDDE26}"/>
              </a:ext>
            </a:extLst>
          </p:cNvPr>
          <p:cNvSpPr>
            <a:spLocks noGrp="1"/>
          </p:cNvSpPr>
          <p:nvPr>
            <p:ph type="body" idx="1"/>
          </p:nvPr>
        </p:nvSpPr>
        <p:spPr>
          <a:xfrm>
            <a:off x="270118" y="1592024"/>
            <a:ext cx="18316332" cy="8125301"/>
          </a:xfrm>
        </p:spPr>
        <p:txBody>
          <a:bodyPr/>
          <a:lstStyle/>
          <a:p>
            <a:pPr marL="457200" indent="-457200" algn="just">
              <a:lnSpc>
                <a:spcPct val="150000"/>
              </a:lnSpc>
              <a:buFont typeface="Wingdings" panose="05000000000000000000" pitchFamily="2" charset="2"/>
              <a:buChar char="Ø"/>
            </a:pPr>
            <a:r>
              <a:rPr lang="en-US" dirty="0"/>
              <a:t>Automatic Feature Extraction – CNN detects key visual patterns like edges, textures, and color variations without manual input.</a:t>
            </a:r>
          </a:p>
          <a:p>
            <a:pPr marL="457200" indent="-457200" algn="just">
              <a:lnSpc>
                <a:spcPct val="150000"/>
              </a:lnSpc>
              <a:buFont typeface="Wingdings" panose="05000000000000000000" pitchFamily="2" charset="2"/>
              <a:buChar char="Ø"/>
            </a:pPr>
            <a:r>
              <a:rPr lang="en-US" dirty="0"/>
              <a:t>Color Analysis – Identifies green (algae), brown (mud), and dark patches (oil/waste) from water images.</a:t>
            </a:r>
          </a:p>
          <a:p>
            <a:pPr marL="457200" indent="-457200" algn="just">
              <a:lnSpc>
                <a:spcPct val="150000"/>
              </a:lnSpc>
              <a:buFont typeface="Wingdings" panose="05000000000000000000" pitchFamily="2" charset="2"/>
              <a:buChar char="Ø"/>
            </a:pPr>
            <a:r>
              <a:rPr lang="en-US" dirty="0"/>
              <a:t>Texture &amp; Edge Analysis – Smooth textures indicate clean water; rough textures and blurred edges indicate pollution.</a:t>
            </a:r>
          </a:p>
          <a:p>
            <a:pPr marL="457200" indent="-457200" algn="just">
              <a:lnSpc>
                <a:spcPct val="150000"/>
              </a:lnSpc>
              <a:buFont typeface="Wingdings" panose="05000000000000000000" pitchFamily="2" charset="2"/>
              <a:buChar char="Ø"/>
            </a:pPr>
            <a:r>
              <a:rPr lang="en-US" dirty="0"/>
              <a:t>Turbidity Feature Measurement – Combines edge variance and contrast to estimate water clarity.</a:t>
            </a:r>
          </a:p>
          <a:p>
            <a:pPr marL="457200" indent="-457200" algn="just">
              <a:lnSpc>
                <a:spcPct val="150000"/>
              </a:lnSpc>
              <a:buFont typeface="Wingdings" panose="05000000000000000000" pitchFamily="2" charset="2"/>
              <a:buChar char="Ø"/>
            </a:pPr>
            <a:r>
              <a:rPr lang="en-US" dirty="0"/>
              <a:t>Classification Preparation – Extracted features are flattened and passed to CNN layers for predicting Clean, Moderately Polluted, or Heavily Polluted water.</a:t>
            </a:r>
          </a:p>
          <a:p>
            <a:endParaRPr lang="en-US" dirty="0"/>
          </a:p>
          <a:p>
            <a:endParaRPr lang="en-IN" dirty="0"/>
          </a:p>
          <a:p>
            <a:endParaRPr lang="en-IN" dirty="0"/>
          </a:p>
        </p:txBody>
      </p:sp>
    </p:spTree>
    <p:extLst>
      <p:ext uri="{BB962C8B-B14F-4D97-AF65-F5344CB8AC3E}">
        <p14:creationId xmlns:p14="http://schemas.microsoft.com/office/powerpoint/2010/main" val="21793556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317</TotalTime>
  <Words>1482</Words>
  <Application>Microsoft Office PowerPoint</Application>
  <PresentationFormat>Custom</PresentationFormat>
  <Paragraphs>121</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Arial MT</vt:lpstr>
      <vt:lpstr>Times New Roman</vt:lpstr>
      <vt:lpstr>Wingdings</vt:lpstr>
      <vt:lpstr>Office Theme</vt:lpstr>
      <vt:lpstr>   DSA0216- Computer Vision With Open CV For Modern AI  AquaVision:  Image-Based Water Turbidity and Pollution Estimation System Using OpenCV   </vt:lpstr>
      <vt:lpstr>Abstract</vt:lpstr>
      <vt:lpstr>INTRODUCTION</vt:lpstr>
      <vt:lpstr>PROBLEM STATEMENT</vt:lpstr>
      <vt:lpstr>OBJECTIVE</vt:lpstr>
      <vt:lpstr>LITERATURE SURVEY</vt:lpstr>
      <vt:lpstr>ARCHITECTURE DIAGRAM</vt:lpstr>
      <vt:lpstr>Module 1: Image Acquisition &amp; Preprocessing  </vt:lpstr>
      <vt:lpstr>Module 2 : Feature Extraction &amp; Analysis With CNN</vt:lpstr>
      <vt:lpstr>Module 3: Classification &amp; Result Visualization </vt:lpstr>
      <vt:lpstr>OUTPUT</vt:lpstr>
      <vt:lpstr>FUTURE ENHANCEMENT</vt:lpstr>
      <vt:lpstr>CONCLUSION</vt:lpstr>
      <vt:lpstr>REFERANCE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Lenovo</dc:creator>
  <cp:lastModifiedBy>HARIPRASATH S</cp:lastModifiedBy>
  <cp:revision>17</cp:revision>
  <dcterms:created xsi:type="dcterms:W3CDTF">2025-12-31T02:46:32Z</dcterms:created>
  <dcterms:modified xsi:type="dcterms:W3CDTF">2026-02-18T03:08:38Z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2025-12-26T00:00:00Z</vt:filetime>
  </property>
  <property fmtid="{D5CDD505-2E9C-101B-9397-08002B2CF9AE}" pid="3" name="LastSaved">
    <vt:filetime>2025-12-31T00:00:00Z</vt:filetime>
  </property>
</Properties>
</file>